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28"/>
  </p:notesMasterIdLst>
  <p:handoutMasterIdLst>
    <p:handoutMasterId r:id="rId29"/>
  </p:handoutMasterIdLst>
  <p:sldIdLst>
    <p:sldId id="257" r:id="rId2"/>
    <p:sldId id="282"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99">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99"/>
        <p:guide pos="2549"/>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4007823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601094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This is a busy slide. The point of this slide is to show that you can take the data and look at it by type and not just the total size data (previous slide). This allows one to determine if they are consistently under, over or not estimating certain aspects of the size estimate. Note Programs 6 – 8 the student is consistently underestimating Added.  Now the student could look at their methods for estimating Added and determine if there is a part of the process that could be improved, such as add a little more detail to the conceptual design.</a:t>
            </a:r>
          </a:p>
          <a:p>
            <a:endParaRPr lang="en-US"/>
          </a:p>
          <a:p>
            <a:r>
              <a:rPr lang="en-US"/>
              <a:t>Note only programs 3 – 8 are shown because prior to using PSP 1.0 (programs 1 &amp; 2), PROBE was not used.</a:t>
            </a:r>
          </a:p>
        </p:txBody>
      </p:sp>
    </p:spTree>
    <p:extLst>
      <p:ext uri="{BB962C8B-B14F-4D97-AF65-F5344CB8AC3E}">
        <p14:creationId xmlns:p14="http://schemas.microsoft.com/office/powerpoint/2010/main" val="18331321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799619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It is pretty clear that this student is a fairly good estimator.  On average her estimates are within +/- 25% variance.</a:t>
            </a:r>
          </a:p>
          <a:p>
            <a:pPr eaLnBrk="1" hangingPunct="1"/>
            <a:r>
              <a:rPr lang="en-US"/>
              <a:t>However looking at her size estimation data. It may be possible to put a little more work into her conceptual designs in order to improve her accuracy.  In order to determine which parts are being overestimated, underestimated, or omitted, she will perform an analysis of her completed Size Estimating Templates.</a:t>
            </a:r>
          </a:p>
          <a:p>
            <a:pPr eaLnBrk="1" hangingPunct="1"/>
            <a:r>
              <a:rPr lang="en-US"/>
              <a:t>Other areas of her performance may also be effecting her estimations, such as quality, productivity, etc.  She may wish to do further analysis of all her data in order to focus her improvement efforts. </a:t>
            </a:r>
          </a:p>
        </p:txBody>
      </p:sp>
    </p:spTree>
    <p:extLst>
      <p:ext uri="{BB962C8B-B14F-4D97-AF65-F5344CB8AC3E}">
        <p14:creationId xmlns:p14="http://schemas.microsoft.com/office/powerpoint/2010/main" val="982529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0285535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7443729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6929904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4891056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2184400" y="603250"/>
            <a:ext cx="2955925" cy="2216150"/>
          </a:xfrm>
          <a:ln/>
        </p:spPr>
      </p:sp>
      <p:sp>
        <p:nvSpPr>
          <p:cNvPr id="47107" name="Rectangle 3"/>
          <p:cNvSpPr>
            <a:spLocks noGrp="1" noChangeArrowheads="1"/>
          </p:cNvSpPr>
          <p:nvPr>
            <p:ph type="body" idx="1"/>
          </p:nvPr>
        </p:nvSpPr>
        <p:spPr>
          <a:xfrm>
            <a:off x="976313" y="3816350"/>
            <a:ext cx="5362575" cy="50641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7825422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547583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7836333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3975983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951545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4523541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41077216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976792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2197100" y="614363"/>
            <a:ext cx="2940050" cy="2205037"/>
          </a:xfrm>
          <a:ln/>
        </p:spPr>
      </p:sp>
      <p:sp>
        <p:nvSpPr>
          <p:cNvPr id="54275" name="Rectangle 3"/>
          <p:cNvSpPr>
            <a:spLocks noGrp="1" noChangeArrowheads="1"/>
          </p:cNvSpPr>
          <p:nvPr>
            <p:ph type="body" idx="1"/>
          </p:nvPr>
        </p:nvSpPr>
        <p:spPr>
          <a:xfrm>
            <a:off x="401638" y="3041650"/>
            <a:ext cx="6511925" cy="58388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4071389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983307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987271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lvl="1" eaLnBrk="1" hangingPunct="1"/>
            <a:r>
              <a:rPr lang="en-US"/>
              <a:t>According to my past performance, how likely is it that my next effort actual will be within 10% of</a:t>
            </a:r>
          </a:p>
          <a:p>
            <a:pPr eaLnBrk="1" hangingPunct="1"/>
            <a:endParaRPr lang="en-US"/>
          </a:p>
        </p:txBody>
      </p:sp>
    </p:spTree>
    <p:extLst>
      <p:ext uri="{BB962C8B-B14F-4D97-AF65-F5344CB8AC3E}">
        <p14:creationId xmlns:p14="http://schemas.microsoft.com/office/powerpoint/2010/main" val="170407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4618801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PSP Process used in generating the following Student #4 data.  This student took the traditional PSP 1 and 2 courses, which may vary slightly from the PSP Fundamental and Advanced programming assignments, thus this slide is included in helping the instructor and students interpret the data.</a:t>
            </a:r>
          </a:p>
          <a:p>
            <a:pPr eaLnBrk="1" hangingPunct="1"/>
            <a:endParaRPr lang="en-US"/>
          </a:p>
          <a:p>
            <a:pPr eaLnBrk="1" hangingPunct="1"/>
            <a:r>
              <a:rPr lang="en-US" b="1"/>
              <a:t>Make copies of this slide and hand out to the class so they can follow along in the slides that follow.</a:t>
            </a:r>
          </a:p>
          <a:p>
            <a:pPr eaLnBrk="1" hangingPunct="1"/>
            <a:endParaRPr lang="en-US"/>
          </a:p>
        </p:txBody>
      </p:sp>
    </p:spTree>
    <p:extLst>
      <p:ext uri="{BB962C8B-B14F-4D97-AF65-F5344CB8AC3E}">
        <p14:creationId xmlns:p14="http://schemas.microsoft.com/office/powerpoint/2010/main" val="24551610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The student</a:t>
            </a:r>
            <a:r>
              <a:rPr lang="ja-JP" altLang="en-US"/>
              <a:t>’</a:t>
            </a:r>
            <a:r>
              <a:rPr lang="en-US"/>
              <a:t>s productivity is pretty stable. The variance in the productivity can be contributed to the learning curve associated with the process changes. This shows that the productivity is stabilizing around initial productivity before applying PSP, even with all the extra process steps. Instructor can make the point that </a:t>
            </a:r>
            <a:r>
              <a:rPr lang="ja-JP" altLang="en-US"/>
              <a:t>“</a:t>
            </a:r>
            <a:r>
              <a:rPr lang="en-US"/>
              <a:t>Quality is free</a:t>
            </a:r>
            <a:r>
              <a:rPr lang="ja-JP" altLang="en-US"/>
              <a:t>”</a:t>
            </a:r>
            <a:r>
              <a:rPr lang="en-US"/>
              <a:t>, with will be reinforced with the same student</a:t>
            </a:r>
            <a:r>
              <a:rPr lang="ja-JP" altLang="en-US"/>
              <a:t>’</a:t>
            </a:r>
            <a:r>
              <a:rPr lang="en-US"/>
              <a:t>s data during the quality modules.</a:t>
            </a:r>
          </a:p>
          <a:p>
            <a:endParaRPr lang="en-US"/>
          </a:p>
          <a:p>
            <a:r>
              <a:rPr lang="en-US"/>
              <a:t>NOTE: The 405 data point corresponds with the introduction of the Design Templates and Design Verification, which is probably due to the learning curve. </a:t>
            </a:r>
          </a:p>
        </p:txBody>
      </p:sp>
    </p:spTree>
    <p:extLst>
      <p:ext uri="{BB962C8B-B14F-4D97-AF65-F5344CB8AC3E}">
        <p14:creationId xmlns:p14="http://schemas.microsoft.com/office/powerpoint/2010/main" val="4277601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We don</a:t>
            </a:r>
            <a:r>
              <a:rPr lang="ja-JP" altLang="en-US"/>
              <a:t>’</a:t>
            </a:r>
            <a:r>
              <a:rPr lang="en-US"/>
              <a:t>t have the data, or understanding of the data, needed to understand if she </a:t>
            </a:r>
            <a:r>
              <a:rPr lang="ja-JP" altLang="en-US"/>
              <a:t>“</a:t>
            </a:r>
            <a:r>
              <a:rPr lang="en-US"/>
              <a:t>got lucky.</a:t>
            </a:r>
            <a:r>
              <a:rPr lang="ja-JP" altLang="en-US"/>
              <a:t>”</a:t>
            </a:r>
            <a:r>
              <a:rPr lang="en-US"/>
              <a:t> If this was your personal data you would.</a:t>
            </a:r>
          </a:p>
          <a:p>
            <a:endParaRPr lang="en-US"/>
          </a:p>
          <a:p>
            <a:r>
              <a:rPr lang="en-US"/>
              <a:t>NOTE: The 405 data point corresponds with the introduction of the Design Templates and Design Verification, which is probably due to the learning curve. </a:t>
            </a:r>
          </a:p>
        </p:txBody>
      </p:sp>
    </p:spTree>
    <p:extLst>
      <p:ext uri="{BB962C8B-B14F-4D97-AF65-F5344CB8AC3E}">
        <p14:creationId xmlns:p14="http://schemas.microsoft.com/office/powerpoint/2010/main" val="3798509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299809941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4591605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4569063"/>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3434056616"/>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2485827"/>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95957366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8457342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er photo">
    <p:bg>
      <p:bgPr>
        <a:solidFill>
          <a:schemeClr val="bg1"/>
        </a:solidFill>
        <a:effectLst/>
      </p:bgPr>
    </p:bg>
    <p:spTree>
      <p:nvGrpSpPr>
        <p:cNvPr id="1" name=""/>
        <p:cNvGrpSpPr/>
        <p:nvPr/>
      </p:nvGrpSpPr>
      <p:grpSpPr>
        <a:xfrm>
          <a:off x="0" y="0"/>
          <a:ext cx="0" cy="0"/>
          <a:chOff x="0" y="0"/>
          <a:chExt cx="0" cy="0"/>
        </a:xfrm>
      </p:grpSpPr>
      <p:pic>
        <p:nvPicPr>
          <p:cNvPr id="11" name="Picture 10"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51502" y="0"/>
            <a:ext cx="3467009" cy="6336792"/>
          </a:xfrm>
          <a:prstGeom prst="rect">
            <a:avLst/>
          </a:prstGeom>
        </p:spPr>
      </p:pic>
      <p:sp>
        <p:nvSpPr>
          <p:cNvPr id="10" name="Rectangle 9"/>
          <p:cNvSpPr/>
          <p:nvPr userDrawn="1"/>
        </p:nvSpPr>
        <p:spPr bwMode="auto">
          <a:xfrm>
            <a:off x="2" y="-17418"/>
            <a:ext cx="6057898"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657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4" y="3109372"/>
            <a:ext cx="5148793"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6" name="Rectangle 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73860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pic>
        <p:nvPicPr>
          <p:cNvPr id="10" name="Picture 9"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t="5153" r="5153"/>
          <a:stretch/>
        </p:blipFill>
        <p:spPr>
          <a:xfrm>
            <a:off x="-2" y="0"/>
            <a:ext cx="9180062" cy="6336792"/>
          </a:xfrm>
          <a:prstGeom prst="rect">
            <a:avLst/>
          </a:prstGeom>
        </p:spPr>
      </p:pic>
      <p:sp>
        <p:nvSpPr>
          <p:cNvPr id="12" name="Title 1"/>
          <p:cNvSpPr>
            <a:spLocks noGrp="1"/>
          </p:cNvSpPr>
          <p:nvPr>
            <p:ph type="title" hasCustomPrompt="1"/>
          </p:nvPr>
        </p:nvSpPr>
        <p:spPr>
          <a:xfrm>
            <a:off x="396875" y="2791271"/>
            <a:ext cx="5127625" cy="282129"/>
          </a:xfrm>
          <a:prstGeom prst="rect">
            <a:avLst/>
          </a:prstGeom>
        </p:spPr>
        <p:txBody>
          <a:bodyPr lIns="0" tIns="0" rIns="0" bIns="0" anchor="b" anchorCtr="0"/>
          <a:lstStyle>
            <a:lvl1pPr algn="l">
              <a:defRPr sz="2000" b="0" cap="none">
                <a:solidFill>
                  <a:schemeClr val="tx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a:xfrm>
            <a:off x="396875" y="3109372"/>
            <a:ext cx="5127626" cy="469900"/>
          </a:xfrm>
          <a:prstGeom prst="rect">
            <a:avLst/>
          </a:prstGeom>
        </p:spPr>
        <p:txBody>
          <a:bodyPr lIns="0" tIns="0" rIns="0" bIns="0"/>
          <a:lstStyle>
            <a:lvl1pPr>
              <a:defRPr sz="3200" b="1">
                <a:solidFill>
                  <a:schemeClr val="tx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4"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5" name="TextBox 14"/>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8334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50768532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308309420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07560845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21367057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12016807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73140314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012699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178710555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4162275877"/>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80" r:id="rId15"/>
    <p:sldLayoutId id="2147483676" r:id="rId16"/>
    <p:sldLayoutId id="2147483662" r:id="rId17"/>
    <p:sldLayoutId id="2147483664" r:id="rId18"/>
    <p:sldLayoutId id="2147483672" r:id="rId19"/>
    <p:sldLayoutId id="2147483673" r:id="rId20"/>
    <p:sldLayoutId id="2147483677" r:id="rId21"/>
    <p:sldLayoutId id="2147483678" r:id="rId22"/>
    <p:sldLayoutId id="2147483679" r:id="rId23"/>
    <p:sldLayoutId id="2147483674" r:id="rId24"/>
    <p:sldLayoutId id="2147483675" r:id="rId25"/>
    <p:sldLayoutId id="2147483682" r:id="rId26"/>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18.emf"/><Relationship Id="rId4" Type="http://schemas.openxmlformats.org/officeDocument/2006/relationships/image" Target="../media/image17.emf"/></Relationships>
</file>

<file path=ppt/slides/_rels/slide13.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a:noFill/>
        </p:spPr>
        <p:txBody>
          <a:bodyPr>
            <a:normAutofit/>
          </a:bodyPr>
          <a:lstStyle/>
          <a:p>
            <a:pPr eaLnBrk="1" hangingPunct="1"/>
            <a:r>
              <a:rPr lang="en-US" sz="1800" dirty="0">
                <a:latin typeface="Arial" charset="0"/>
              </a:rPr>
              <a:t>PSP Advanced</a:t>
            </a:r>
            <a:r>
              <a:rPr lang="en-US" sz="2200" dirty="0">
                <a:latin typeface="Arial" charset="0"/>
              </a:rPr>
              <a:t/>
            </a:r>
            <a:br>
              <a:rPr lang="en-US" sz="2200" dirty="0">
                <a:latin typeface="Arial" charset="0"/>
              </a:rPr>
            </a:br>
            <a:r>
              <a:rPr lang="en-US" sz="2200" dirty="0" smtClean="0">
                <a:latin typeface="Arial" charset="0"/>
              </a:rPr>
              <a:t>Understanding </a:t>
            </a:r>
            <a:r>
              <a:rPr lang="en-US" sz="2200" dirty="0">
                <a:latin typeface="Arial" charset="0"/>
              </a:rPr>
              <a:t>and Improving </a:t>
            </a:r>
            <a:br>
              <a:rPr lang="en-US" sz="2200" dirty="0">
                <a:latin typeface="Arial" charset="0"/>
              </a:rPr>
            </a:br>
            <a:r>
              <a:rPr lang="en-US" sz="2200" dirty="0">
                <a:latin typeface="Arial" charset="0"/>
              </a:rPr>
              <a:t>Planning Performance </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6878728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marL="342900" indent="-342900" eaLnBrk="1" hangingPunct="1">
              <a:lnSpc>
                <a:spcPct val="90000"/>
              </a:lnSpc>
            </a:pPr>
            <a:r>
              <a:rPr lang="en-US">
                <a:latin typeface="Arial" charset="0"/>
              </a:rPr>
              <a:t>Have I Over or Underestimated the Time?</a:t>
            </a:r>
          </a:p>
        </p:txBody>
      </p:sp>
      <p:sp>
        <p:nvSpPr>
          <p:cNvPr id="2" name="Content Placeholder 1"/>
          <p:cNvSpPr>
            <a:spLocks noGrp="1"/>
          </p:cNvSpPr>
          <p:nvPr>
            <p:ph sz="half" idx="1"/>
          </p:nvPr>
        </p:nvSpPr>
        <p:spPr/>
        <p:txBody>
          <a:bodyPr/>
          <a:lstStyle/>
          <a:p>
            <a:pPr>
              <a:spcBef>
                <a:spcPts val="1200"/>
              </a:spcBef>
              <a:spcAft>
                <a:spcPct val="0"/>
              </a:spcAft>
            </a:pPr>
            <a:r>
              <a:rPr lang="en-US" dirty="0">
                <a:latin typeface="Arial" charset="0"/>
              </a:rPr>
              <a:t>The effort estimates versus actual performance is fairly good and stable.</a:t>
            </a:r>
          </a:p>
          <a:p>
            <a:pPr>
              <a:spcBef>
                <a:spcPts val="1200"/>
              </a:spcBef>
              <a:spcAft>
                <a:spcPct val="0"/>
              </a:spcAft>
            </a:pPr>
            <a:endParaRPr lang="en-US" dirty="0">
              <a:latin typeface="Arial" charset="0"/>
            </a:endParaRPr>
          </a:p>
          <a:p>
            <a:pPr>
              <a:spcBef>
                <a:spcPts val="1200"/>
              </a:spcBef>
              <a:spcAft>
                <a:spcPct val="0"/>
              </a:spcAft>
            </a:pPr>
            <a:r>
              <a:rPr lang="en-US" dirty="0">
                <a:latin typeface="Arial" charset="0"/>
              </a:rPr>
              <a:t>Looking underneath this we need to understand if they </a:t>
            </a:r>
            <a:r>
              <a:rPr lang="ja-JP" altLang="en-US" dirty="0">
                <a:latin typeface="Arial" charset="0"/>
              </a:rPr>
              <a:t>“</a:t>
            </a:r>
            <a:r>
              <a:rPr lang="en-US" dirty="0">
                <a:latin typeface="Arial" charset="0"/>
              </a:rPr>
              <a:t>got lucky</a:t>
            </a:r>
            <a:r>
              <a:rPr lang="ja-JP" altLang="en-US" dirty="0">
                <a:latin typeface="Arial" charset="0"/>
              </a:rPr>
              <a:t>”</a:t>
            </a:r>
            <a:r>
              <a:rPr lang="en-US" dirty="0">
                <a:latin typeface="Arial" charset="0"/>
              </a:rPr>
              <a:t> – was the productivity varying in inverse proportion to bad size estimates?    Or are they both stable</a:t>
            </a:r>
            <a:r>
              <a:rPr lang="en-US" dirty="0" smtClean="0">
                <a:latin typeface="Arial" charset="0"/>
              </a:rPr>
              <a:t>?</a:t>
            </a:r>
            <a:endParaRPr lang="en-US" dirty="0">
              <a:latin typeface="Arial" charset="0"/>
            </a:endParaRPr>
          </a:p>
        </p:txBody>
      </p:sp>
      <p:pic>
        <p:nvPicPr>
          <p:cNvPr id="1126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5419195" cy="51181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spTree>
    <p:extLst>
      <p:ext uri="{BB962C8B-B14F-4D97-AF65-F5344CB8AC3E}">
        <p14:creationId xmlns:p14="http://schemas.microsoft.com/office/powerpoint/2010/main" val="36340089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pPr eaLnBrk="1" hangingPunct="1"/>
            <a:r>
              <a:rPr lang="en-US">
                <a:latin typeface="Arial" charset="0"/>
              </a:rPr>
              <a:t>Have I Over or Underestimated the Size? - 1</a:t>
            </a:r>
          </a:p>
        </p:txBody>
      </p:sp>
      <p:sp>
        <p:nvSpPr>
          <p:cNvPr id="2" name="Content Placeholder 1"/>
          <p:cNvSpPr>
            <a:spLocks noGrp="1"/>
          </p:cNvSpPr>
          <p:nvPr>
            <p:ph sz="half" idx="1"/>
          </p:nvPr>
        </p:nvSpPr>
        <p:spPr/>
        <p:txBody>
          <a:bodyPr/>
          <a:lstStyle/>
          <a:p>
            <a:pPr marL="0" lvl="1" indent="0">
              <a:spcBef>
                <a:spcPts val="1000"/>
              </a:spcBef>
              <a:buNone/>
            </a:pPr>
            <a:r>
              <a:rPr lang="en-US" dirty="0">
                <a:latin typeface="Arial" charset="0"/>
              </a:rPr>
              <a:t>How much was the accuracy of the time estimates affected by the accuracy of the size estimates?</a:t>
            </a:r>
          </a:p>
          <a:p>
            <a:endParaRPr lang="en-US" dirty="0"/>
          </a:p>
        </p:txBody>
      </p:sp>
      <p:pic>
        <p:nvPicPr>
          <p:cNvPr id="1229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5453062" cy="51232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spTree>
    <p:extLst>
      <p:ext uri="{BB962C8B-B14F-4D97-AF65-F5344CB8AC3E}">
        <p14:creationId xmlns:p14="http://schemas.microsoft.com/office/powerpoint/2010/main" val="18276687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a:bodyPr>
          <a:lstStyle/>
          <a:p>
            <a:pPr eaLnBrk="1" hangingPunct="1"/>
            <a:r>
              <a:rPr lang="en-US">
                <a:latin typeface="Arial" charset="0"/>
              </a:rPr>
              <a:t>Have I Over or Underestimated the Size? - 2</a:t>
            </a:r>
          </a:p>
        </p:txBody>
      </p:sp>
      <p:sp>
        <p:nvSpPr>
          <p:cNvPr id="13315" name="Rectangle 3"/>
          <p:cNvSpPr>
            <a:spLocks noGrp="1" noChangeArrowheads="1"/>
          </p:cNvSpPr>
          <p:nvPr>
            <p:ph sz="half" idx="1"/>
          </p:nvPr>
        </p:nvSpPr>
        <p:spPr/>
        <p:txBody>
          <a:bodyPr/>
          <a:lstStyle/>
          <a:p>
            <a:pPr marL="0" indent="0" eaLnBrk="1" hangingPunct="1">
              <a:spcBef>
                <a:spcPts val="1200"/>
              </a:spcBef>
              <a:spcAft>
                <a:spcPct val="0"/>
              </a:spcAft>
              <a:buFontTx/>
              <a:buNone/>
            </a:pPr>
            <a:r>
              <a:rPr lang="en-US" dirty="0">
                <a:latin typeface="Arial" charset="0"/>
              </a:rPr>
              <a:t>Is the student</a:t>
            </a:r>
          </a:p>
          <a:p>
            <a:pPr marL="347663" lvl="1" indent="-177800" eaLnBrk="1" hangingPunct="1">
              <a:spcBef>
                <a:spcPts val="1200"/>
              </a:spcBef>
              <a:spcAft>
                <a:spcPct val="0"/>
              </a:spcAft>
            </a:pPr>
            <a:r>
              <a:rPr lang="en-US" dirty="0">
                <a:latin typeface="Arial" charset="0"/>
              </a:rPr>
              <a:t> missing modules</a:t>
            </a:r>
          </a:p>
          <a:p>
            <a:pPr marL="347663" lvl="1" indent="-177800" eaLnBrk="1" hangingPunct="1">
              <a:spcBef>
                <a:spcPts val="1200"/>
              </a:spcBef>
              <a:spcAft>
                <a:spcPct val="0"/>
              </a:spcAft>
            </a:pPr>
            <a:r>
              <a:rPr lang="en-US" dirty="0">
                <a:latin typeface="Arial" charset="0"/>
              </a:rPr>
              <a:t> consistently overestimating </a:t>
            </a:r>
          </a:p>
          <a:p>
            <a:pPr marL="347663" lvl="1" indent="-177800" eaLnBrk="1" hangingPunct="1">
              <a:spcBef>
                <a:spcPts val="1200"/>
              </a:spcBef>
              <a:spcAft>
                <a:spcPct val="0"/>
              </a:spcAft>
            </a:pPr>
            <a:r>
              <a:rPr lang="en-US" dirty="0">
                <a:latin typeface="Arial" charset="0"/>
              </a:rPr>
              <a:t> consistently </a:t>
            </a:r>
            <a:r>
              <a:rPr lang="en-US" dirty="0" smtClean="0">
                <a:latin typeface="Arial" charset="0"/>
              </a:rPr>
              <a:t>underestimating</a:t>
            </a:r>
            <a:endParaRPr lang="en-US" dirty="0">
              <a:latin typeface="Arial" charset="0"/>
            </a:endParaRPr>
          </a:p>
        </p:txBody>
      </p:sp>
      <p:pic>
        <p:nvPicPr>
          <p:cNvPr id="133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7250" y="1123950"/>
            <a:ext cx="4044950" cy="20482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7"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8938" y="3300942"/>
            <a:ext cx="6182377" cy="1429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8"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48467" y="4805364"/>
            <a:ext cx="6163733" cy="14297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530124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lstStyle/>
          <a:p>
            <a:r>
              <a:rPr lang="en-US" dirty="0"/>
              <a:t>At this point, it is possible to set effort and size estimating goals.</a:t>
            </a:r>
          </a:p>
          <a:p>
            <a:pPr lvl="1"/>
            <a:r>
              <a:rPr lang="en-US" dirty="0"/>
              <a:t>Identify the highest-leverage opportunities for improving performance.</a:t>
            </a:r>
          </a:p>
          <a:p>
            <a:pPr lvl="1"/>
            <a:r>
              <a:rPr lang="en-US" dirty="0"/>
              <a:t>Establish quantitative, measurable goals.</a:t>
            </a:r>
          </a:p>
          <a:p>
            <a:pPr lvl="1"/>
            <a:r>
              <a:rPr lang="en-US" dirty="0"/>
              <a:t>Describe the specific actions (e.g. process changes) that will be taken to achieve these goals</a:t>
            </a:r>
            <a:r>
              <a:rPr lang="en-US" dirty="0" smtClean="0"/>
              <a:t>.</a:t>
            </a:r>
            <a:endParaRPr lang="en-US" dirty="0"/>
          </a:p>
        </p:txBody>
      </p:sp>
      <p:sp>
        <p:nvSpPr>
          <p:cNvPr id="14338" name="Rectangle 2"/>
          <p:cNvSpPr>
            <a:spLocks noGrp="1" noChangeArrowheads="1"/>
          </p:cNvSpPr>
          <p:nvPr>
            <p:ph type="title"/>
          </p:nvPr>
        </p:nvSpPr>
        <p:spPr/>
        <p:txBody>
          <a:bodyPr/>
          <a:lstStyle/>
          <a:p>
            <a:r>
              <a:rPr lang="en-US" smtClean="0"/>
              <a:t>Set Effort and Size Estimating Goals</a:t>
            </a:r>
            <a:endParaRPr lang="en-US"/>
          </a:p>
        </p:txBody>
      </p:sp>
      <p:pic>
        <p:nvPicPr>
          <p:cNvPr id="14340" name="Picture 6" descr="\\ns01\install\Office\ClipMedia\disk2\FILES\PFILES\MSOFFICE\MEDIA\CNTCD1\ClipArt3\j0238795.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6671" y="1123950"/>
            <a:ext cx="2528888" cy="2398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83935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p>
            <a:pPr eaLnBrk="1" hangingPunct="1"/>
            <a:r>
              <a:rPr lang="en-US">
                <a:latin typeface="Arial" charset="0"/>
              </a:rPr>
              <a:t>Student Goals</a:t>
            </a:r>
          </a:p>
        </p:txBody>
      </p:sp>
      <p:sp>
        <p:nvSpPr>
          <p:cNvPr id="15363" name="Rectangle 3"/>
          <p:cNvSpPr>
            <a:spLocks noGrp="1" noChangeArrowheads="1"/>
          </p:cNvSpPr>
          <p:nvPr>
            <p:ph idx="1"/>
          </p:nvPr>
        </p:nvSpPr>
        <p:spPr/>
        <p:txBody>
          <a:bodyPr/>
          <a:lstStyle/>
          <a:p>
            <a:pPr marL="0" indent="0" eaLnBrk="1" hangingPunct="1">
              <a:buFontTx/>
              <a:buNone/>
            </a:pPr>
            <a:r>
              <a:rPr lang="en-US">
                <a:latin typeface="Arial" charset="0"/>
              </a:rPr>
              <a:t>How good is the student</a:t>
            </a:r>
            <a:r>
              <a:rPr lang="ja-JP" altLang="en-US">
                <a:latin typeface="Arial" charset="0"/>
              </a:rPr>
              <a:t>’</a:t>
            </a:r>
            <a:r>
              <a:rPr lang="en-US">
                <a:latin typeface="Arial" charset="0"/>
              </a:rPr>
              <a:t>s estimating?</a:t>
            </a:r>
          </a:p>
          <a:p>
            <a:pPr marL="0" indent="0" eaLnBrk="1" hangingPunct="1">
              <a:buFontTx/>
              <a:buNone/>
            </a:pPr>
            <a:r>
              <a:rPr lang="en-US">
                <a:latin typeface="Arial" charset="0"/>
              </a:rPr>
              <a:t>How would you quantify it?</a:t>
            </a:r>
          </a:p>
          <a:p>
            <a:pPr marL="0" indent="0" eaLnBrk="1" hangingPunct="1">
              <a:buFontTx/>
              <a:buNone/>
            </a:pPr>
            <a:r>
              <a:rPr lang="en-US">
                <a:latin typeface="Arial" charset="0"/>
              </a:rPr>
              <a:t>What would you examine to try to improve?</a:t>
            </a:r>
          </a:p>
          <a:p>
            <a:pPr marL="0" indent="0" eaLnBrk="1" hangingPunct="1">
              <a:buFontTx/>
              <a:buNone/>
            </a:pPr>
            <a:r>
              <a:rPr lang="en-US">
                <a:latin typeface="Arial" charset="0"/>
              </a:rPr>
              <a:t>What factors could be affecting performance?</a:t>
            </a:r>
          </a:p>
          <a:p>
            <a:pPr marL="0" indent="0" eaLnBrk="1" hangingPunct="1">
              <a:buFontTx/>
              <a:buNone/>
            </a:pPr>
            <a:r>
              <a:rPr lang="en-US">
                <a:latin typeface="Arial" charset="0"/>
              </a:rPr>
              <a:t>How should she handle effort estimating and making commitments based on her current performance?</a:t>
            </a:r>
          </a:p>
        </p:txBody>
      </p:sp>
      <p:pic>
        <p:nvPicPr>
          <p:cNvPr id="15364" name="Picture 4" descr="C:\Documents and Settings\tchick\Local Settings\Temporary Internet Files\Content.IE5\6TCFAPSX\MCj0412572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3023" y="46565"/>
            <a:ext cx="1400175" cy="1177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079338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pPr eaLnBrk="1" hangingPunct="1"/>
            <a:r>
              <a:rPr lang="en-US">
                <a:latin typeface="Arial" charset="0"/>
              </a:rPr>
              <a:t>Student PIPs</a:t>
            </a:r>
          </a:p>
        </p:txBody>
      </p:sp>
      <p:sp>
        <p:nvSpPr>
          <p:cNvPr id="16387" name="Rectangle 3"/>
          <p:cNvSpPr>
            <a:spLocks noGrp="1" noChangeArrowheads="1"/>
          </p:cNvSpPr>
          <p:nvPr>
            <p:ph idx="1"/>
          </p:nvPr>
        </p:nvSpPr>
        <p:spPr/>
        <p:txBody>
          <a:bodyPr/>
          <a:lstStyle/>
          <a:p>
            <a:pPr marL="0" indent="0" eaLnBrk="1" hangingPunct="1">
              <a:buFontTx/>
              <a:buNone/>
            </a:pPr>
            <a:r>
              <a:rPr lang="en-US" dirty="0">
                <a:latin typeface="Arial" charset="0"/>
              </a:rPr>
              <a:t>After analyzing her completed size estimating templates, the following PIPs were generated.</a:t>
            </a:r>
          </a:p>
          <a:p>
            <a:pPr marL="347663" lvl="1" indent="-177800" eaLnBrk="1" hangingPunct="1"/>
            <a:r>
              <a:rPr lang="en-US" dirty="0">
                <a:latin typeface="Arial" charset="0"/>
              </a:rPr>
              <a:t>Review base code to identify areas that require modification, addition and deletion, prior to making Base estimate.</a:t>
            </a:r>
          </a:p>
          <a:p>
            <a:pPr marL="347663" lvl="1" indent="-177800" eaLnBrk="1" hangingPunct="1"/>
            <a:r>
              <a:rPr lang="en-US" dirty="0">
                <a:latin typeface="Arial" charset="0"/>
              </a:rPr>
              <a:t>Once conceptual design is complete, compare design with requirements, then review conceptual design with a peer to reduce the number of missed parts.</a:t>
            </a:r>
          </a:p>
          <a:p>
            <a:pPr marL="347663" lvl="1" indent="-177800" eaLnBrk="1" hangingPunct="1"/>
            <a:r>
              <a:rPr lang="en-US" dirty="0">
                <a:latin typeface="Arial" charset="0"/>
              </a:rPr>
              <a:t>Review final estimate with a peer for completeness.</a:t>
            </a:r>
          </a:p>
        </p:txBody>
      </p:sp>
      <p:pic>
        <p:nvPicPr>
          <p:cNvPr id="16388" name="Picture 5" descr="\\ns01\install\Office\ClipMedia\disk2\FILES\PFILES\MSOFFICE\MEDIA\CNTCD1\ClipArt3\j0238835.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4607" y="55561"/>
            <a:ext cx="1025525" cy="1042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63210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dirty="0">
                <a:latin typeface="Arial" charset="0"/>
              </a:rPr>
              <a:t>The student has set a goal of making time estimates within a +/- 15% variance, by implementing the following PIPs:</a:t>
            </a:r>
          </a:p>
          <a:p>
            <a:pPr marL="347663" lvl="1" indent="-177800"/>
            <a:r>
              <a:rPr lang="en-US" dirty="0">
                <a:latin typeface="Arial" charset="0"/>
              </a:rPr>
              <a:t>Review base code to identify areas that require modification, addition and deletion, prior to making Base estimate.</a:t>
            </a:r>
          </a:p>
          <a:p>
            <a:pPr marL="347663" lvl="1" indent="-177800"/>
            <a:r>
              <a:rPr lang="en-US" dirty="0">
                <a:latin typeface="Arial" charset="0"/>
              </a:rPr>
              <a:t>Once conceptual design is complete, compare design with requirements, then review conceptual design with a peer to reduce the number of missed parts</a:t>
            </a:r>
            <a:r>
              <a:rPr lang="en-US" dirty="0" smtClean="0">
                <a:latin typeface="Arial" charset="0"/>
              </a:rPr>
              <a:t>.</a:t>
            </a:r>
            <a:endParaRPr lang="en-US" dirty="0">
              <a:latin typeface="Arial" charset="0"/>
            </a:endParaRPr>
          </a:p>
        </p:txBody>
      </p:sp>
      <p:sp>
        <p:nvSpPr>
          <p:cNvPr id="17410" name="Title 1"/>
          <p:cNvSpPr>
            <a:spLocks noGrp="1"/>
          </p:cNvSpPr>
          <p:nvPr>
            <p:ph type="title"/>
          </p:nvPr>
        </p:nvSpPr>
        <p:spPr/>
        <p:txBody>
          <a:bodyPr>
            <a:normAutofit/>
          </a:bodyPr>
          <a:lstStyle/>
          <a:p>
            <a:r>
              <a:rPr lang="en-US">
                <a:latin typeface="Arial" charset="0"/>
              </a:rPr>
              <a:t>Student</a:t>
            </a:r>
            <a:r>
              <a:rPr lang="ja-JP" altLang="en-US">
                <a:latin typeface="Arial" charset="0"/>
              </a:rPr>
              <a:t>’</a:t>
            </a:r>
            <a:r>
              <a:rPr lang="en-US">
                <a:latin typeface="Arial" charset="0"/>
              </a:rPr>
              <a:t>s New Estimating Goal</a:t>
            </a:r>
          </a:p>
        </p:txBody>
      </p:sp>
      <p:pic>
        <p:nvPicPr>
          <p:cNvPr id="17412" name="Picture 4" descr="C:\Documents and Settings\tchick\Local Settings\Temporary Internet Files\Content.IE5\6TCFAPSX\MCj0229505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045105"/>
            <a:ext cx="2746375" cy="3078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8079349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2"/>
          <p:cNvSpPr>
            <a:spLocks noGrp="1"/>
          </p:cNvSpPr>
          <p:nvPr>
            <p:ph sz="half" idx="1"/>
          </p:nvPr>
        </p:nvSpPr>
        <p:spPr>
          <a:xfrm>
            <a:off x="381000" y="3217332"/>
            <a:ext cx="2705100" cy="2461683"/>
          </a:xfrm>
        </p:spPr>
        <p:txBody>
          <a:bodyPr>
            <a:normAutofit/>
          </a:bodyPr>
          <a:lstStyle/>
          <a:p>
            <a:r>
              <a:rPr lang="ja-JP" altLang="en-US" sz="2400" b="1" dirty="0">
                <a:solidFill>
                  <a:schemeClr val="accent3">
                    <a:lumMod val="75000"/>
                  </a:schemeClr>
                </a:solidFill>
              </a:rPr>
              <a:t>“</a:t>
            </a:r>
            <a:r>
              <a:rPr lang="en-US" sz="2400" b="1" dirty="0">
                <a:solidFill>
                  <a:schemeClr val="accent3">
                    <a:lumMod val="75000"/>
                  </a:schemeClr>
                </a:solidFill>
              </a:rPr>
              <a:t>All change is </a:t>
            </a:r>
            <a:r>
              <a:rPr lang="en-US" sz="2400" b="1" dirty="0" smtClean="0">
                <a:solidFill>
                  <a:schemeClr val="accent3">
                    <a:lumMod val="75000"/>
                  </a:schemeClr>
                </a:solidFill>
              </a:rPr>
              <a:t/>
            </a:r>
            <a:br>
              <a:rPr lang="en-US" sz="2400" b="1" dirty="0" smtClean="0">
                <a:solidFill>
                  <a:schemeClr val="accent3">
                    <a:lumMod val="75000"/>
                  </a:schemeClr>
                </a:solidFill>
              </a:rPr>
            </a:br>
            <a:r>
              <a:rPr lang="en-US" sz="2400" b="1" dirty="0" smtClean="0">
                <a:solidFill>
                  <a:schemeClr val="accent3">
                    <a:lumMod val="75000"/>
                  </a:schemeClr>
                </a:solidFill>
              </a:rPr>
              <a:t>not </a:t>
            </a:r>
            <a:r>
              <a:rPr lang="en-US" sz="2400" b="1" dirty="0">
                <a:solidFill>
                  <a:schemeClr val="accent3">
                    <a:lumMod val="75000"/>
                  </a:schemeClr>
                </a:solidFill>
              </a:rPr>
              <a:t>growth as all movement is not forward.</a:t>
            </a:r>
            <a:r>
              <a:rPr lang="ja-JP" altLang="en-US" sz="2400" b="1" dirty="0">
                <a:solidFill>
                  <a:schemeClr val="accent3">
                    <a:lumMod val="75000"/>
                  </a:schemeClr>
                </a:solidFill>
              </a:rPr>
              <a:t>”</a:t>
            </a:r>
            <a:r>
              <a:rPr lang="en-US" b="1" dirty="0">
                <a:solidFill>
                  <a:schemeClr val="accent3">
                    <a:lumMod val="75000"/>
                  </a:schemeClr>
                </a:solidFill>
              </a:rPr>
              <a:t> </a:t>
            </a:r>
            <a:endParaRPr lang="en-US" sz="2000" b="1" dirty="0">
              <a:solidFill>
                <a:schemeClr val="accent3">
                  <a:lumMod val="75000"/>
                </a:schemeClr>
              </a:solidFill>
            </a:endParaRPr>
          </a:p>
          <a:p>
            <a:r>
              <a:rPr lang="en-US" sz="2000" dirty="0">
                <a:solidFill>
                  <a:schemeClr val="accent3">
                    <a:lumMod val="75000"/>
                  </a:schemeClr>
                </a:solidFill>
              </a:rPr>
              <a:t>Ellen </a:t>
            </a:r>
            <a:r>
              <a:rPr lang="en-US" sz="2000" dirty="0" smtClean="0">
                <a:solidFill>
                  <a:schemeClr val="accent3">
                    <a:lumMod val="75000"/>
                  </a:schemeClr>
                </a:solidFill>
              </a:rPr>
              <a:t>Glasgow</a:t>
            </a:r>
            <a:endParaRPr lang="en-US" sz="2000" dirty="0">
              <a:solidFill>
                <a:schemeClr val="accent3">
                  <a:lumMod val="75000"/>
                </a:schemeClr>
              </a:solidFill>
            </a:endParaRPr>
          </a:p>
        </p:txBody>
      </p:sp>
      <p:sp>
        <p:nvSpPr>
          <p:cNvPr id="2" name="Content Placeholder 1"/>
          <p:cNvSpPr>
            <a:spLocks noGrp="1"/>
          </p:cNvSpPr>
          <p:nvPr>
            <p:ph sz="half" idx="2"/>
          </p:nvPr>
        </p:nvSpPr>
        <p:spPr/>
        <p:txBody>
          <a:bodyPr/>
          <a:lstStyle/>
          <a:p>
            <a:r>
              <a:rPr lang="en-US" dirty="0">
                <a:latin typeface="Arial" charset="0"/>
              </a:rPr>
              <a:t>Once the PIPs are implemented, the final step is to gather more data points to determine the effectiveness of the PIP implementation in meeting your performance goals.</a:t>
            </a:r>
          </a:p>
          <a:p>
            <a:r>
              <a:rPr lang="en-US" dirty="0">
                <a:latin typeface="Arial" charset="0"/>
              </a:rPr>
              <a:t>If the PIP does not result in helping you to meet your improvement objectives, then discontinue using the PIP implementation.</a:t>
            </a:r>
          </a:p>
          <a:p>
            <a:endParaRPr lang="en-US" dirty="0"/>
          </a:p>
        </p:txBody>
      </p:sp>
      <p:sp>
        <p:nvSpPr>
          <p:cNvPr id="18434" name="Title 1"/>
          <p:cNvSpPr>
            <a:spLocks noGrp="1"/>
          </p:cNvSpPr>
          <p:nvPr>
            <p:ph type="title"/>
          </p:nvPr>
        </p:nvSpPr>
        <p:spPr/>
        <p:txBody>
          <a:bodyPr>
            <a:normAutofit/>
          </a:bodyPr>
          <a:lstStyle/>
          <a:p>
            <a:r>
              <a:rPr lang="en-US">
                <a:latin typeface="Arial" charset="0"/>
              </a:rPr>
              <a:t>Gather More Data and Evaluate the Results</a:t>
            </a:r>
          </a:p>
        </p:txBody>
      </p:sp>
      <p:pic>
        <p:nvPicPr>
          <p:cNvPr id="18437" name="Picture 8" descr="\\ns01\install\Office\ClipMedia\disk2\FILES\PFILES\MSOFFICE\MEDIA\CNTCD1\ClipArt1\j0149399.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123950"/>
            <a:ext cx="2692929" cy="20971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8192665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dirty="0">
                <a:latin typeface="Arial" charset="0"/>
              </a:rPr>
              <a:t>The following are other factors in size and effort estimating accuracy.</a:t>
            </a:r>
          </a:p>
          <a:p>
            <a:pPr lvl="1"/>
            <a:r>
              <a:rPr lang="en-US" dirty="0">
                <a:latin typeface="Arial" charset="0"/>
              </a:rPr>
              <a:t>Incorrect size proxies</a:t>
            </a:r>
          </a:p>
          <a:p>
            <a:pPr lvl="1"/>
            <a:r>
              <a:rPr lang="en-US" dirty="0">
                <a:latin typeface="Arial" charset="0"/>
              </a:rPr>
              <a:t>Incorrect usage of historical data</a:t>
            </a:r>
          </a:p>
          <a:p>
            <a:pPr lvl="1"/>
            <a:r>
              <a:rPr lang="en-US" dirty="0">
                <a:latin typeface="Arial" charset="0"/>
              </a:rPr>
              <a:t>Not adjusting for outliers</a:t>
            </a:r>
          </a:p>
          <a:p>
            <a:pPr lvl="1"/>
            <a:r>
              <a:rPr lang="en-US" dirty="0">
                <a:latin typeface="Arial" charset="0"/>
              </a:rPr>
              <a:t>Inconsistent or inaccurate time tracking</a:t>
            </a:r>
          </a:p>
          <a:p>
            <a:pPr lvl="1"/>
            <a:r>
              <a:rPr lang="en-US" dirty="0">
                <a:latin typeface="Arial" charset="0"/>
              </a:rPr>
              <a:t>Quality problems leading to variance in </a:t>
            </a:r>
            <a:r>
              <a:rPr lang="en-US" dirty="0" smtClean="0">
                <a:latin typeface="Arial" charset="0"/>
              </a:rPr>
              <a:t>productivity</a:t>
            </a:r>
            <a:endParaRPr lang="en-US" dirty="0">
              <a:latin typeface="Arial" charset="0"/>
            </a:endParaRPr>
          </a:p>
        </p:txBody>
      </p:sp>
      <p:sp>
        <p:nvSpPr>
          <p:cNvPr id="19458" name="Rectangle 2"/>
          <p:cNvSpPr>
            <a:spLocks noGrp="1" noChangeArrowheads="1"/>
          </p:cNvSpPr>
          <p:nvPr>
            <p:ph type="title"/>
          </p:nvPr>
        </p:nvSpPr>
        <p:spPr/>
        <p:txBody>
          <a:bodyPr/>
          <a:lstStyle/>
          <a:p>
            <a:pPr eaLnBrk="1" hangingPunct="1"/>
            <a:r>
              <a:rPr lang="en-US">
                <a:latin typeface="Arial" charset="0"/>
              </a:rPr>
              <a:t>Other Factors in Estimating Problems</a:t>
            </a:r>
          </a:p>
        </p:txBody>
      </p:sp>
      <p:pic>
        <p:nvPicPr>
          <p:cNvPr id="19460" name="Picture 5" descr="C:\Documents and Settings\tchick\Local Settings\Temporary Internet Files\Content.IE5\ATUNA1IJ\MCj0078622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8988" y="827088"/>
            <a:ext cx="1857375" cy="3995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191316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pPr eaLnBrk="1" hangingPunct="1"/>
            <a:r>
              <a:rPr lang="en-US">
                <a:latin typeface="Arial" charset="0"/>
              </a:rPr>
              <a:t>How Do You Bring Planning Discipline to a Team?</a:t>
            </a:r>
          </a:p>
        </p:txBody>
      </p:sp>
      <p:sp>
        <p:nvSpPr>
          <p:cNvPr id="20483" name="Rectangle 3"/>
          <p:cNvSpPr>
            <a:spLocks noGrp="1" noChangeArrowheads="1"/>
          </p:cNvSpPr>
          <p:nvPr>
            <p:ph idx="1"/>
          </p:nvPr>
        </p:nvSpPr>
        <p:spPr/>
        <p:txBody>
          <a:bodyPr/>
          <a:lstStyle/>
          <a:p>
            <a:pPr marL="0" indent="0" eaLnBrk="1" hangingPunct="1">
              <a:buFontTx/>
              <a:buNone/>
            </a:pPr>
            <a:r>
              <a:rPr lang="en-US" dirty="0">
                <a:latin typeface="Arial" charset="0"/>
              </a:rPr>
              <a:t>By establishing and executing team roles for sharing responsibilities for managing the project</a:t>
            </a:r>
            <a:r>
              <a:rPr lang="en-US" dirty="0" smtClean="0">
                <a:latin typeface="Arial" charset="0"/>
              </a:rPr>
              <a:t>.</a:t>
            </a:r>
          </a:p>
          <a:p>
            <a:pPr marL="0" indent="0" eaLnBrk="1" hangingPunct="1">
              <a:buFontTx/>
              <a:buNone/>
            </a:pPr>
            <a:endParaRPr lang="en-US" dirty="0">
              <a:latin typeface="Arial" charset="0"/>
            </a:endParaRPr>
          </a:p>
          <a:p>
            <a:pPr marL="0" indent="0" eaLnBrk="1" hangingPunct="1">
              <a:buFontTx/>
              <a:buNone/>
            </a:pPr>
            <a:endParaRPr lang="en-US" sz="2000" b="1" dirty="0">
              <a:latin typeface="Arial" charset="0"/>
            </a:endParaRPr>
          </a:p>
          <a:p>
            <a:pPr marL="0" indent="0" eaLnBrk="1" hangingPunct="1">
              <a:buFontTx/>
              <a:buNone/>
            </a:pPr>
            <a:endParaRPr lang="en-US" sz="2000" b="1" dirty="0">
              <a:latin typeface="Arial" charset="0"/>
            </a:endParaRPr>
          </a:p>
          <a:p>
            <a:pPr marL="0" indent="0" eaLnBrk="1" hangingPunct="1">
              <a:buFontTx/>
              <a:buNone/>
            </a:pPr>
            <a:endParaRPr lang="en-US" sz="2000" b="1" dirty="0">
              <a:latin typeface="Arial" charset="0"/>
            </a:endParaRPr>
          </a:p>
          <a:p>
            <a:pPr marL="0" indent="0" eaLnBrk="1" hangingPunct="1">
              <a:lnSpc>
                <a:spcPct val="50000"/>
              </a:lnSpc>
              <a:spcBef>
                <a:spcPts val="1200"/>
              </a:spcBef>
              <a:spcAft>
                <a:spcPct val="0"/>
              </a:spcAft>
              <a:buFontTx/>
              <a:buNone/>
            </a:pPr>
            <a:r>
              <a:rPr lang="en-US" dirty="0">
                <a:latin typeface="Arial" charset="0"/>
              </a:rPr>
              <a:t>When team members execute their role responsibilities, follow</a:t>
            </a:r>
          </a:p>
          <a:p>
            <a:pPr marL="0" indent="0" eaLnBrk="1" hangingPunct="1">
              <a:lnSpc>
                <a:spcPct val="50000"/>
              </a:lnSpc>
              <a:spcBef>
                <a:spcPts val="1200"/>
              </a:spcBef>
              <a:spcAft>
                <a:spcPct val="0"/>
              </a:spcAft>
              <a:buFontTx/>
              <a:buNone/>
            </a:pPr>
            <a:r>
              <a:rPr lang="en-US" dirty="0">
                <a:latin typeface="Arial" charset="0"/>
              </a:rPr>
              <a:t>defined processes, and meet their goals and commitments,</a:t>
            </a:r>
          </a:p>
          <a:p>
            <a:pPr marL="0" indent="0" eaLnBrk="1" hangingPunct="1">
              <a:lnSpc>
                <a:spcPct val="50000"/>
              </a:lnSpc>
              <a:spcBef>
                <a:spcPts val="1200"/>
              </a:spcBef>
              <a:spcAft>
                <a:spcPct val="0"/>
              </a:spcAft>
              <a:buFontTx/>
              <a:buNone/>
            </a:pPr>
            <a:r>
              <a:rPr lang="en-US" dirty="0">
                <a:latin typeface="Arial" charset="0"/>
              </a:rPr>
              <a:t>the team performs efficiently and effectively.</a:t>
            </a:r>
          </a:p>
        </p:txBody>
      </p:sp>
      <p:graphicFrame>
        <p:nvGraphicFramePr>
          <p:cNvPr id="5" name="Table 4"/>
          <p:cNvGraphicFramePr>
            <a:graphicFrameLocks noGrp="1"/>
          </p:cNvGraphicFramePr>
          <p:nvPr>
            <p:extLst>
              <p:ext uri="{D42A27DB-BD31-4B8C-83A1-F6EECF244321}">
                <p14:modId xmlns:p14="http://schemas.microsoft.com/office/powerpoint/2010/main" val="4275703098"/>
              </p:ext>
            </p:extLst>
          </p:nvPr>
        </p:nvGraphicFramePr>
        <p:xfrm>
          <a:off x="388938" y="1908177"/>
          <a:ext cx="8323262" cy="1482724"/>
        </p:xfrm>
        <a:graphic>
          <a:graphicData uri="http://schemas.openxmlformats.org/drawingml/2006/table">
            <a:tbl>
              <a:tblPr firstRow="1" bandRow="1">
                <a:tableStyleId>{69CF1AB2-1976-4502-BF36-3FF5EA218861}</a:tableStyleId>
              </a:tblPr>
              <a:tblGrid>
                <a:gridCol w="4161631"/>
                <a:gridCol w="4161631"/>
              </a:tblGrid>
              <a:tr h="370681">
                <a:tc>
                  <a:txBody>
                    <a:bodyPr/>
                    <a:lstStyle/>
                    <a:p>
                      <a:r>
                        <a:rPr lang="en-US" sz="1800" b="0" dirty="0" smtClean="0">
                          <a:latin typeface="Arial"/>
                          <a:cs typeface="Arial"/>
                        </a:rPr>
                        <a:t>Planning Manager</a:t>
                      </a:r>
                      <a:endParaRPr lang="en-US" sz="1800" b="0" dirty="0">
                        <a:latin typeface="Arial"/>
                        <a:cs typeface="Arial"/>
                      </a:endParaRPr>
                    </a:p>
                  </a:txBody>
                  <a:tcPr marL="91438" marR="91438" marT="45700" marB="4570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b="0" dirty="0" smtClean="0">
                          <a:latin typeface="Arial"/>
                          <a:cs typeface="Arial"/>
                        </a:rPr>
                        <a:t>Design Manager</a:t>
                      </a:r>
                      <a:endParaRPr lang="en-US" sz="1800" b="0" dirty="0">
                        <a:latin typeface="Arial"/>
                        <a:cs typeface="Arial"/>
                      </a:endParaRPr>
                    </a:p>
                  </a:txBody>
                  <a:tcPr marL="91438" marR="91438" marT="45700" marB="4570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70681">
                <a:tc>
                  <a:txBody>
                    <a:bodyPr/>
                    <a:lstStyle/>
                    <a:p>
                      <a:r>
                        <a:rPr lang="en-US" sz="1800" dirty="0" smtClean="0">
                          <a:latin typeface="Arial"/>
                          <a:cs typeface="Arial"/>
                        </a:rPr>
                        <a:t>Quality Manager</a:t>
                      </a:r>
                      <a:endParaRPr lang="en-US" sz="1800" dirty="0">
                        <a:latin typeface="Arial"/>
                        <a:cs typeface="Arial"/>
                      </a:endParaRPr>
                    </a:p>
                  </a:txBody>
                  <a:tcPr marL="91438" marR="91438" marT="45700" marB="4570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latin typeface="Arial"/>
                          <a:cs typeface="Arial"/>
                        </a:rPr>
                        <a:t>Test</a:t>
                      </a:r>
                      <a:r>
                        <a:rPr lang="en-US" sz="1800" baseline="0" dirty="0" smtClean="0">
                          <a:latin typeface="Arial"/>
                          <a:cs typeface="Arial"/>
                        </a:rPr>
                        <a:t> Manager</a:t>
                      </a:r>
                      <a:endParaRPr lang="en-US" sz="1800" dirty="0">
                        <a:latin typeface="Arial"/>
                        <a:cs typeface="Arial"/>
                      </a:endParaRPr>
                    </a:p>
                  </a:txBody>
                  <a:tcPr marL="91438" marR="91438" marT="45700" marB="4570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70681">
                <a:tc>
                  <a:txBody>
                    <a:bodyPr/>
                    <a:lstStyle/>
                    <a:p>
                      <a:r>
                        <a:rPr lang="en-US" sz="1800" dirty="0" smtClean="0">
                          <a:latin typeface="Arial"/>
                          <a:cs typeface="Arial"/>
                        </a:rPr>
                        <a:t>Process Manager</a:t>
                      </a:r>
                      <a:endParaRPr lang="en-US" sz="1800" dirty="0">
                        <a:latin typeface="Arial"/>
                        <a:cs typeface="Arial"/>
                      </a:endParaRPr>
                    </a:p>
                  </a:txBody>
                  <a:tcPr marL="91438" marR="91438" marT="45700" marB="4570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latin typeface="Arial"/>
                          <a:cs typeface="Arial"/>
                        </a:rPr>
                        <a:t>Customer Interface Manager</a:t>
                      </a:r>
                      <a:endParaRPr lang="en-US" sz="1800" dirty="0">
                        <a:latin typeface="Arial"/>
                        <a:cs typeface="Arial"/>
                      </a:endParaRPr>
                    </a:p>
                  </a:txBody>
                  <a:tcPr marL="91438" marR="91438" marT="45700" marB="4570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70681">
                <a:tc>
                  <a:txBody>
                    <a:bodyPr/>
                    <a:lstStyle/>
                    <a:p>
                      <a:r>
                        <a:rPr lang="en-US" sz="1800" dirty="0" smtClean="0">
                          <a:latin typeface="Arial"/>
                          <a:cs typeface="Arial"/>
                        </a:rPr>
                        <a:t>Support Manager</a:t>
                      </a:r>
                      <a:endParaRPr lang="en-US" sz="1800" dirty="0">
                        <a:latin typeface="Arial"/>
                        <a:cs typeface="Arial"/>
                      </a:endParaRPr>
                    </a:p>
                  </a:txBody>
                  <a:tcPr marL="91438" marR="91438" marT="45700" marB="4570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latin typeface="Arial"/>
                          <a:cs typeface="Arial"/>
                        </a:rPr>
                        <a:t>Implementation Manager</a:t>
                      </a:r>
                      <a:endParaRPr lang="en-US" sz="1800" dirty="0">
                        <a:latin typeface="Arial"/>
                        <a:cs typeface="Arial"/>
                      </a:endParaRPr>
                    </a:p>
                  </a:txBody>
                  <a:tcPr marL="91438" marR="91438" marT="45700" marB="4570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0108482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a:defRPr/>
            </a:pPr>
            <a:r>
              <a:rPr lang="en-US" dirty="0"/>
              <a:t>The Planning Manager's goals are to</a:t>
            </a:r>
          </a:p>
          <a:p>
            <a:pPr lvl="1">
              <a:defRPr/>
            </a:pPr>
            <a:r>
              <a:rPr lang="en-US" dirty="0"/>
              <a:t>help the team run a well-planned and tracked project</a:t>
            </a:r>
          </a:p>
          <a:p>
            <a:pPr lvl="1">
              <a:defRPr/>
            </a:pPr>
            <a:r>
              <a:rPr lang="en-US" dirty="0"/>
              <a:t>help the team members with their personal planning and progress tracking </a:t>
            </a:r>
          </a:p>
          <a:p>
            <a:pPr lvl="1">
              <a:defRPr/>
            </a:pPr>
            <a:r>
              <a:rPr lang="en-US" dirty="0"/>
              <a:t>regularly track and report the team's status against </a:t>
            </a:r>
            <a:r>
              <a:rPr lang="en-US" dirty="0" smtClean="0"/>
              <a:t>plan</a:t>
            </a:r>
            <a:endParaRPr lang="en-US" dirty="0"/>
          </a:p>
        </p:txBody>
      </p:sp>
      <p:sp>
        <p:nvSpPr>
          <p:cNvPr id="21506" name="Rectangle 2"/>
          <p:cNvSpPr>
            <a:spLocks noGrp="1" noChangeArrowheads="1"/>
          </p:cNvSpPr>
          <p:nvPr>
            <p:ph type="title"/>
          </p:nvPr>
        </p:nvSpPr>
        <p:spPr>
          <a:noFill/>
        </p:spPr>
        <p:txBody>
          <a:bodyPr lIns="115888" tIns="57150" rIns="115888" bIns="57150" anchor="ctr">
            <a:normAutofit/>
          </a:bodyPr>
          <a:lstStyle/>
          <a:p>
            <a:pPr defTabSz="1339850" eaLnBrk="1" hangingPunct="1"/>
            <a:r>
              <a:rPr lang="en-US">
                <a:latin typeface="Arial" charset="0"/>
              </a:rPr>
              <a:t>Planning Manager Goals</a:t>
            </a:r>
          </a:p>
        </p:txBody>
      </p:sp>
      <p:pic>
        <p:nvPicPr>
          <p:cNvPr id="21508" name="Picture 5" descr="\\ns01\install\Office\ClipMedia\disk2\FILES\PFILES\MSOFFICE\MEDIA\CNTCD1\ClipArt3\j0233428.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0958" y="1123950"/>
            <a:ext cx="2538413" cy="3494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925364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Leads the Team</a:t>
            </a:r>
            <a:r>
              <a:rPr lang="ja-JP" altLang="en-US" smtClean="0"/>
              <a:t>’</a:t>
            </a:r>
            <a:r>
              <a:rPr lang="en-US" smtClean="0"/>
              <a:t>s Planning </a:t>
            </a:r>
            <a:endParaRPr lang="en-US"/>
          </a:p>
        </p:txBody>
      </p:sp>
      <p:sp>
        <p:nvSpPr>
          <p:cNvPr id="32771" name="Rectangle 3"/>
          <p:cNvSpPr>
            <a:spLocks noGrp="1" noChangeArrowheads="1"/>
          </p:cNvSpPr>
          <p:nvPr>
            <p:ph idx="1"/>
          </p:nvPr>
        </p:nvSpPr>
        <p:spPr/>
        <p:txBody>
          <a:bodyPr/>
          <a:lstStyle/>
          <a:p>
            <a:r>
              <a:rPr lang="en-US" dirty="0" smtClean="0"/>
              <a:t>The Planning Manager</a:t>
            </a:r>
          </a:p>
          <a:p>
            <a:pPr lvl="1"/>
            <a:r>
              <a:rPr lang="en-US" dirty="0" smtClean="0"/>
              <a:t>ensures that the team is always working to a defined and documented plan</a:t>
            </a:r>
          </a:p>
          <a:p>
            <a:pPr lvl="1"/>
            <a:r>
              <a:rPr lang="en-US" dirty="0" smtClean="0"/>
              <a:t>assists the engineers in generating their personal and team estimates and plans</a:t>
            </a:r>
          </a:p>
          <a:p>
            <a:pPr lvl="1"/>
            <a:r>
              <a:rPr lang="en-US" dirty="0" smtClean="0"/>
              <a:t>ensures that plans are revised at every team launch and </a:t>
            </a:r>
            <a:r>
              <a:rPr lang="en-US" dirty="0" err="1" smtClean="0"/>
              <a:t>relaunch</a:t>
            </a:r>
            <a:r>
              <a:rPr lang="en-US" dirty="0" smtClean="0"/>
              <a:t> or whenever the project schedule or resources change substantially</a:t>
            </a:r>
          </a:p>
          <a:p>
            <a:pPr lvl="1"/>
            <a:r>
              <a:rPr lang="en-US" dirty="0" smtClean="0"/>
              <a:t>helps the team maintain a balanced plan at all times</a:t>
            </a:r>
          </a:p>
        </p:txBody>
      </p:sp>
      <p:pic>
        <p:nvPicPr>
          <p:cNvPr id="22532" name="Picture 2" descr="C:\Documents and Settings\snurhan\Local Settings\Temporary Internet Files\Content.IE5\2XCDIHAD\MCPE07250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9467" y="75141"/>
            <a:ext cx="1069975" cy="1300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4402365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Tracks Team Progress </a:t>
            </a:r>
            <a:endParaRPr lang="en-US"/>
          </a:p>
        </p:txBody>
      </p:sp>
      <p:sp>
        <p:nvSpPr>
          <p:cNvPr id="33795" name="Rectangle 3"/>
          <p:cNvSpPr>
            <a:spLocks noGrp="1" noChangeArrowheads="1"/>
          </p:cNvSpPr>
          <p:nvPr>
            <p:ph idx="1"/>
          </p:nvPr>
        </p:nvSpPr>
        <p:spPr/>
        <p:txBody>
          <a:bodyPr/>
          <a:lstStyle/>
          <a:p>
            <a:r>
              <a:rPr lang="en-US" smtClean="0"/>
              <a:t>The Planning Manager</a:t>
            </a:r>
          </a:p>
          <a:p>
            <a:pPr lvl="1"/>
            <a:r>
              <a:rPr lang="en-US" smtClean="0"/>
              <a:t>tracks team progress against the plan and reports to the team weekly on project status</a:t>
            </a:r>
          </a:p>
          <a:p>
            <a:pPr lvl="1"/>
            <a:r>
              <a:rPr lang="en-US" smtClean="0"/>
              <a:t>supports the Team Leader in tracking project issues and risks</a:t>
            </a:r>
          </a:p>
          <a:p>
            <a:pPr lvl="1"/>
            <a:r>
              <a:rPr lang="en-US" smtClean="0"/>
              <a:t>maintains an updated Project Plan Summary for the system and each of its parts</a:t>
            </a:r>
          </a:p>
          <a:p>
            <a:pPr lvl="1"/>
            <a:r>
              <a:rPr lang="en-US" smtClean="0"/>
              <a:t>keeps the team TASK and SCHEDULE plans updated and ensures that each team member updates their personal TASK and SCHEDULE plans</a:t>
            </a:r>
            <a:endParaRPr lang="en-US" dirty="0" smtClean="0"/>
          </a:p>
        </p:txBody>
      </p:sp>
      <p:pic>
        <p:nvPicPr>
          <p:cNvPr id="23556" name="Picture 4" descr="C:\Documents and Settings\snurhan\Local Settings\Temporary Internet Files\Content.IE5\6TCFAPSX\MCBS01782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831669" y="84138"/>
            <a:ext cx="1239838" cy="1189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982888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Reporting </a:t>
            </a:r>
            <a:endParaRPr lang="en-US"/>
          </a:p>
        </p:txBody>
      </p:sp>
      <p:sp>
        <p:nvSpPr>
          <p:cNvPr id="24579" name="Rectangle 3"/>
          <p:cNvSpPr>
            <a:spLocks noGrp="1" noChangeArrowheads="1"/>
          </p:cNvSpPr>
          <p:nvPr>
            <p:ph idx="1"/>
          </p:nvPr>
        </p:nvSpPr>
        <p:spPr/>
        <p:txBody>
          <a:bodyPr/>
          <a:lstStyle/>
          <a:p>
            <a:r>
              <a:rPr lang="en-US" smtClean="0"/>
              <a:t>In addition, the Planning Manager</a:t>
            </a:r>
          </a:p>
          <a:p>
            <a:pPr lvl="1"/>
            <a:r>
              <a:rPr lang="en-US" smtClean="0"/>
              <a:t>ensures that team members report data on their progress in time for the weekly team meeting</a:t>
            </a:r>
          </a:p>
          <a:p>
            <a:pPr lvl="1"/>
            <a:r>
              <a:rPr lang="en-US" smtClean="0"/>
              <a:t>produces a composite report of team status against plan and distributes it at or before the weekly team meeting</a:t>
            </a:r>
          </a:p>
          <a:p>
            <a:pPr lvl="1"/>
            <a:r>
              <a:rPr lang="en-US" smtClean="0"/>
              <a:t>based on the rate of schedule and resource progress, keeps the team and management informed of likely phase and project completion dates </a:t>
            </a:r>
          </a:p>
          <a:p>
            <a:pPr lvl="1"/>
            <a:r>
              <a:rPr lang="en-US" smtClean="0"/>
              <a:t>supports the Team Leader in producing weekly management and customer status reports</a:t>
            </a:r>
          </a:p>
          <a:p>
            <a:pPr lvl="1"/>
            <a:r>
              <a:rPr lang="en-US" smtClean="0"/>
              <a:t>maintains the data to produce the schedule, resource, size, and productivity sections of the project report during the phase and project postmortems</a:t>
            </a:r>
            <a:endParaRPr lang="en-US"/>
          </a:p>
        </p:txBody>
      </p:sp>
      <p:pic>
        <p:nvPicPr>
          <p:cNvPr id="24580" name="Picture 6" descr="C:\Documents and Settings\tchick\Local Settings\Temporary Internet Files\Content.IE5\IJOLA5U7\MCj0231773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9467" y="72496"/>
            <a:ext cx="1083731" cy="12430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6439908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a:bodyPr>
          <a:lstStyle/>
          <a:p>
            <a:pPr eaLnBrk="1" hangingPunct="1"/>
            <a:r>
              <a:rPr lang="en-US">
                <a:latin typeface="Arial" charset="0"/>
              </a:rPr>
              <a:t>Questions to Ask as Planning Manager</a:t>
            </a:r>
          </a:p>
        </p:txBody>
      </p:sp>
      <p:sp>
        <p:nvSpPr>
          <p:cNvPr id="25603" name="Rectangle 3"/>
          <p:cNvSpPr>
            <a:spLocks noGrp="1" noChangeArrowheads="1"/>
          </p:cNvSpPr>
          <p:nvPr>
            <p:ph idx="1"/>
          </p:nvPr>
        </p:nvSpPr>
        <p:spPr/>
        <p:txBody>
          <a:bodyPr>
            <a:normAutofit lnSpcReduction="10000"/>
          </a:bodyPr>
          <a:lstStyle/>
          <a:p>
            <a:pPr marL="0" indent="0" eaLnBrk="1" hangingPunct="1">
              <a:buFontTx/>
              <a:buNone/>
            </a:pPr>
            <a:r>
              <a:rPr lang="en-US" dirty="0">
                <a:latin typeface="Arial" charset="0"/>
              </a:rPr>
              <a:t>Is each team member</a:t>
            </a:r>
            <a:r>
              <a:rPr lang="ja-JP" altLang="en-US" dirty="0">
                <a:latin typeface="Arial" charset="0"/>
              </a:rPr>
              <a:t>’</a:t>
            </a:r>
            <a:r>
              <a:rPr lang="en-US" dirty="0">
                <a:latin typeface="Arial" charset="0"/>
              </a:rPr>
              <a:t>s plan sufficiently detailed?</a:t>
            </a:r>
          </a:p>
          <a:p>
            <a:pPr marL="0" indent="0" eaLnBrk="1" hangingPunct="1">
              <a:buFontTx/>
              <a:buNone/>
            </a:pPr>
            <a:r>
              <a:rPr lang="en-US" dirty="0">
                <a:latin typeface="Arial" charset="0"/>
              </a:rPr>
              <a:t>Do these plans accurately represent the work that the team members are currently doing?</a:t>
            </a:r>
          </a:p>
          <a:p>
            <a:pPr marL="0" indent="0" eaLnBrk="1" hangingPunct="1">
              <a:buFontTx/>
              <a:buNone/>
            </a:pPr>
            <a:r>
              <a:rPr lang="en-US" dirty="0">
                <a:latin typeface="Arial" charset="0"/>
              </a:rPr>
              <a:t>If any of the team members</a:t>
            </a:r>
            <a:r>
              <a:rPr lang="ja-JP" altLang="en-US" dirty="0">
                <a:latin typeface="Arial" charset="0"/>
              </a:rPr>
              <a:t>’</a:t>
            </a:r>
            <a:r>
              <a:rPr lang="en-US" dirty="0">
                <a:latin typeface="Arial" charset="0"/>
              </a:rPr>
              <a:t> plans do not represent their current work, what actions do you recommend?</a:t>
            </a:r>
          </a:p>
          <a:p>
            <a:pPr marL="0" indent="0" eaLnBrk="1" hangingPunct="1">
              <a:buFontTx/>
              <a:buNone/>
            </a:pPr>
            <a:r>
              <a:rPr lang="en-US" dirty="0">
                <a:latin typeface="Arial" charset="0"/>
              </a:rPr>
              <a:t>Is the team</a:t>
            </a:r>
            <a:r>
              <a:rPr lang="ja-JP" altLang="en-US" dirty="0">
                <a:latin typeface="Arial" charset="0"/>
              </a:rPr>
              <a:t>’</a:t>
            </a:r>
            <a:r>
              <a:rPr lang="en-US" dirty="0">
                <a:latin typeface="Arial" charset="0"/>
              </a:rPr>
              <a:t>s workload reasonably well-balanced? If not, what actions do you recommend?</a:t>
            </a:r>
          </a:p>
          <a:p>
            <a:pPr marL="0" indent="0" eaLnBrk="1" hangingPunct="1">
              <a:buFontTx/>
              <a:buNone/>
            </a:pPr>
            <a:r>
              <a:rPr lang="en-US" dirty="0">
                <a:latin typeface="Arial" charset="0"/>
              </a:rPr>
              <a:t>Is the workload with any cooperating group or team reasonably well balanced? If not, what actions do you recommend?</a:t>
            </a:r>
          </a:p>
          <a:p>
            <a:pPr marL="0" indent="0" eaLnBrk="1" hangingPunct="1">
              <a:buFontTx/>
              <a:buNone/>
            </a:pPr>
            <a:r>
              <a:rPr lang="en-US" dirty="0">
                <a:latin typeface="Arial" charset="0"/>
              </a:rPr>
              <a:t>Are dependencies within the team and with other related groups known and tracked?</a:t>
            </a:r>
          </a:p>
          <a:p>
            <a:pPr marL="0" indent="0" eaLnBrk="1" hangingPunct="1">
              <a:buFontTx/>
              <a:buNone/>
            </a:pPr>
            <a:r>
              <a:rPr lang="en-US" dirty="0">
                <a:latin typeface="Arial" charset="0"/>
              </a:rPr>
              <a:t>Are there any other planning issues that the team should be </a:t>
            </a:r>
            <a:r>
              <a:rPr lang="en-US" dirty="0" smtClean="0">
                <a:latin typeface="Arial" charset="0"/>
              </a:rPr>
              <a:t/>
            </a:r>
            <a:br>
              <a:rPr lang="en-US" dirty="0" smtClean="0">
                <a:latin typeface="Arial" charset="0"/>
              </a:rPr>
            </a:br>
            <a:r>
              <a:rPr lang="en-US" dirty="0" smtClean="0">
                <a:latin typeface="Arial" charset="0"/>
              </a:rPr>
              <a:t>aware </a:t>
            </a:r>
            <a:r>
              <a:rPr lang="en-US" dirty="0">
                <a:latin typeface="Arial" charset="0"/>
              </a:rPr>
              <a:t>of?</a:t>
            </a:r>
          </a:p>
        </p:txBody>
      </p:sp>
      <p:pic>
        <p:nvPicPr>
          <p:cNvPr id="25604" name="Picture 4" descr="C:\Documents and Settings\snurhan\Local Settings\Temporary Internet Files\Content.IE5\ATUNA1IJ\MCBS01691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6697" y="97366"/>
            <a:ext cx="779462" cy="1290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613744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atin typeface="Arial" charset="0"/>
              </a:rPr>
              <a:t>Messages to Remember</a:t>
            </a:r>
          </a:p>
        </p:txBody>
      </p:sp>
      <p:sp>
        <p:nvSpPr>
          <p:cNvPr id="26627" name="Rectangle 3"/>
          <p:cNvSpPr>
            <a:spLocks noGrp="1" noChangeArrowheads="1"/>
          </p:cNvSpPr>
          <p:nvPr>
            <p:ph idx="1"/>
          </p:nvPr>
        </p:nvSpPr>
        <p:spPr/>
        <p:txBody>
          <a:bodyPr/>
          <a:lstStyle/>
          <a:p>
            <a:pPr marL="0" indent="0" eaLnBrk="1" hangingPunct="1">
              <a:buFontTx/>
              <a:buNone/>
            </a:pPr>
            <a:r>
              <a:rPr lang="en-US" dirty="0">
                <a:latin typeface="Arial" charset="0"/>
              </a:rPr>
              <a:t>You cannot know your current plan performance without </a:t>
            </a:r>
            <a:r>
              <a:rPr lang="en-US" dirty="0" smtClean="0">
                <a:latin typeface="Arial" charset="0"/>
              </a:rPr>
              <a:t/>
            </a:r>
            <a:br>
              <a:rPr lang="en-US" dirty="0" smtClean="0">
                <a:latin typeface="Arial" charset="0"/>
              </a:rPr>
            </a:br>
            <a:r>
              <a:rPr lang="en-US" dirty="0" smtClean="0">
                <a:latin typeface="Arial" charset="0"/>
              </a:rPr>
              <a:t>doing </a:t>
            </a:r>
            <a:r>
              <a:rPr lang="en-US" dirty="0">
                <a:latin typeface="Arial" charset="0"/>
              </a:rPr>
              <a:t>plan estimates and detailed tracking of actual data.</a:t>
            </a:r>
          </a:p>
          <a:p>
            <a:pPr marL="0" indent="0" eaLnBrk="1" hangingPunct="1">
              <a:buFontTx/>
              <a:buNone/>
            </a:pPr>
            <a:r>
              <a:rPr lang="en-US" dirty="0">
                <a:latin typeface="Arial" charset="0"/>
              </a:rPr>
              <a:t>Effort estimating accuracy is largely based on the accuracy of size estimating and the stability of productivity.</a:t>
            </a:r>
          </a:p>
          <a:p>
            <a:pPr marL="0" indent="0" eaLnBrk="1" hangingPunct="1">
              <a:buFontTx/>
              <a:buNone/>
            </a:pPr>
            <a:r>
              <a:rPr lang="en-US" dirty="0">
                <a:latin typeface="Arial" charset="0"/>
              </a:rPr>
              <a:t>Understanding the causes behind misestimates can lead to many ideas for process changes.</a:t>
            </a:r>
          </a:p>
          <a:p>
            <a:pPr marL="0" indent="0" eaLnBrk="1" hangingPunct="1">
              <a:buFontTx/>
              <a:buNone/>
            </a:pPr>
            <a:r>
              <a:rPr lang="en-US" dirty="0">
                <a:latin typeface="Arial" charset="0"/>
              </a:rPr>
              <a:t>You can improve performance by learning from your data and trying new process ideas.</a:t>
            </a:r>
          </a:p>
        </p:txBody>
      </p:sp>
      <p:pic>
        <p:nvPicPr>
          <p:cNvPr id="26628" name="Picture 3" descr="\\ns01\install\Office\ClipMedia\disk2\FILES\PFILES\MSOFFICE\MEDIA\CNTCD1\ClipArt1\j0149603.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48639" y="79905"/>
            <a:ext cx="923925" cy="1187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9799012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a:xfrm>
            <a:off x="0" y="0"/>
            <a:ext cx="4360333" cy="22860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972375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a:bodyPr>
          <a:lstStyle/>
          <a:p>
            <a:pPr eaLnBrk="1" hangingPunct="1"/>
            <a:r>
              <a:rPr lang="en-US">
                <a:latin typeface="Arial" charset="0"/>
              </a:rPr>
              <a:t>Lecture Topics</a:t>
            </a:r>
          </a:p>
        </p:txBody>
      </p:sp>
      <p:sp>
        <p:nvSpPr>
          <p:cNvPr id="4099" name="Rectangle 3"/>
          <p:cNvSpPr>
            <a:spLocks noGrp="1" noChangeArrowheads="1"/>
          </p:cNvSpPr>
          <p:nvPr>
            <p:ph idx="1"/>
          </p:nvPr>
        </p:nvSpPr>
        <p:spPr/>
        <p:txBody>
          <a:bodyPr/>
          <a:lstStyle/>
          <a:p>
            <a:pPr marL="0" indent="0" eaLnBrk="1" hangingPunct="1">
              <a:buFontTx/>
              <a:buNone/>
            </a:pPr>
            <a:r>
              <a:rPr lang="en-US">
                <a:latin typeface="Arial" charset="0"/>
              </a:rPr>
              <a:t>Improving Planning and Estimation Skills</a:t>
            </a:r>
          </a:p>
          <a:p>
            <a:pPr marL="0" indent="0" eaLnBrk="1" hangingPunct="1">
              <a:buFontTx/>
              <a:buNone/>
            </a:pPr>
            <a:r>
              <a:rPr lang="en-US">
                <a:latin typeface="Arial" charset="0"/>
              </a:rPr>
              <a:t>Improving Planning Performance</a:t>
            </a:r>
          </a:p>
          <a:p>
            <a:pPr marL="0" indent="0" eaLnBrk="1" hangingPunct="1">
              <a:buFontTx/>
              <a:buNone/>
            </a:pPr>
            <a:r>
              <a:rPr lang="en-US">
                <a:latin typeface="Arial" charset="0"/>
              </a:rPr>
              <a:t>Analyzing Performance Data</a:t>
            </a:r>
          </a:p>
          <a:p>
            <a:pPr marL="0" indent="0" eaLnBrk="1" hangingPunct="1">
              <a:buFontTx/>
              <a:buNone/>
            </a:pPr>
            <a:r>
              <a:rPr lang="en-US">
                <a:latin typeface="Arial" charset="0"/>
              </a:rPr>
              <a:t>Bringing Planning Discipline to a Team</a:t>
            </a:r>
          </a:p>
        </p:txBody>
      </p:sp>
    </p:spTree>
    <p:extLst>
      <p:ext uri="{BB962C8B-B14F-4D97-AF65-F5344CB8AC3E}">
        <p14:creationId xmlns:p14="http://schemas.microsoft.com/office/powerpoint/2010/main" val="38540688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dirty="0" smtClean="0"/>
              <a:t>“</a:t>
            </a:r>
            <a:r>
              <a:rPr lang="en-US" dirty="0"/>
              <a:t>One definition of insanity is doing the same thing over and over again and expecting different results.” </a:t>
            </a:r>
            <a:r>
              <a:rPr lang="en-US" dirty="0" smtClean="0"/>
              <a:t/>
            </a:r>
            <a:br>
              <a:rPr lang="en-US" dirty="0" smtClean="0"/>
            </a:br>
            <a:r>
              <a:rPr lang="en-US" dirty="0" smtClean="0"/>
              <a:t>- </a:t>
            </a:r>
            <a:r>
              <a:rPr lang="en-US" dirty="0"/>
              <a:t>Albert Einstein and others</a:t>
            </a:r>
          </a:p>
          <a:p>
            <a:endParaRPr lang="en-US" dirty="0" smtClean="0"/>
          </a:p>
          <a:p>
            <a:endParaRPr lang="en-US" dirty="0"/>
          </a:p>
          <a:p>
            <a:r>
              <a:rPr lang="en-US" sz="2000" dirty="0"/>
              <a:t>To improve performance, the process must change</a:t>
            </a:r>
            <a:r>
              <a:rPr lang="en-US" sz="2000" dirty="0" smtClean="0"/>
              <a:t>…</a:t>
            </a:r>
            <a:endParaRPr lang="en-US" sz="2000" dirty="0"/>
          </a:p>
        </p:txBody>
      </p:sp>
      <p:sp>
        <p:nvSpPr>
          <p:cNvPr id="5122" name="Rectangle 2"/>
          <p:cNvSpPr>
            <a:spLocks noGrp="1" noChangeArrowheads="1"/>
          </p:cNvSpPr>
          <p:nvPr>
            <p:ph type="title"/>
          </p:nvPr>
        </p:nvSpPr>
        <p:spPr/>
        <p:txBody>
          <a:bodyPr/>
          <a:lstStyle/>
          <a:p>
            <a:pPr eaLnBrk="1" hangingPunct="1"/>
            <a:r>
              <a:rPr lang="en-US">
                <a:latin typeface="Arial" charset="0"/>
              </a:rPr>
              <a:t>Improving Performance</a:t>
            </a:r>
          </a:p>
        </p:txBody>
      </p:sp>
      <p:pic>
        <p:nvPicPr>
          <p:cNvPr id="512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7" y="1123949"/>
            <a:ext cx="2701395" cy="38145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61485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pPr eaLnBrk="1" hangingPunct="1"/>
            <a:r>
              <a:rPr lang="en-US">
                <a:latin typeface="Arial" charset="0"/>
              </a:rPr>
              <a:t>Performance Improvement Steps</a:t>
            </a:r>
          </a:p>
        </p:txBody>
      </p:sp>
      <p:sp>
        <p:nvSpPr>
          <p:cNvPr id="6147" name="Rectangle 3"/>
          <p:cNvSpPr>
            <a:spLocks noGrp="1" noChangeArrowheads="1"/>
          </p:cNvSpPr>
          <p:nvPr>
            <p:ph idx="1"/>
          </p:nvPr>
        </p:nvSpPr>
        <p:spPr/>
        <p:txBody>
          <a:bodyPr/>
          <a:lstStyle/>
          <a:p>
            <a:pPr marL="0" indent="0" eaLnBrk="1" hangingPunct="1">
              <a:buFontTx/>
              <a:buNone/>
            </a:pPr>
            <a:r>
              <a:rPr lang="en-US" sz="2000">
                <a:latin typeface="Arial" charset="0"/>
              </a:rPr>
              <a:t>Characterize and analyze current performance</a:t>
            </a:r>
          </a:p>
          <a:p>
            <a:pPr marL="0" indent="0" eaLnBrk="1" hangingPunct="1">
              <a:buFontTx/>
              <a:buNone/>
            </a:pPr>
            <a:r>
              <a:rPr lang="en-US" sz="2000">
                <a:latin typeface="Arial" charset="0"/>
              </a:rPr>
              <a:t>Generate Process Improvement Proposals (PIPs)</a:t>
            </a:r>
          </a:p>
          <a:p>
            <a:pPr marL="0" indent="0" eaLnBrk="1" hangingPunct="1">
              <a:buFontTx/>
              <a:buNone/>
            </a:pPr>
            <a:r>
              <a:rPr lang="en-US" sz="2000">
                <a:latin typeface="Arial" charset="0"/>
              </a:rPr>
              <a:t>Set performance goals</a:t>
            </a:r>
          </a:p>
          <a:p>
            <a:pPr marL="0" indent="0" eaLnBrk="1" hangingPunct="1">
              <a:buFontTx/>
              <a:buNone/>
            </a:pPr>
            <a:r>
              <a:rPr lang="en-US" sz="2000">
                <a:latin typeface="Arial" charset="0"/>
              </a:rPr>
              <a:t>Evaluate and select PIPs for implementation</a:t>
            </a:r>
          </a:p>
          <a:p>
            <a:pPr marL="0" indent="0" eaLnBrk="1" hangingPunct="1">
              <a:buFontTx/>
              <a:buNone/>
            </a:pPr>
            <a:r>
              <a:rPr lang="en-US" sz="2000">
                <a:latin typeface="Arial" charset="0"/>
              </a:rPr>
              <a:t>Implement PIPs</a:t>
            </a:r>
          </a:p>
          <a:p>
            <a:pPr marL="0" indent="0" eaLnBrk="1" hangingPunct="1">
              <a:buFontTx/>
              <a:buNone/>
            </a:pPr>
            <a:r>
              <a:rPr lang="en-US" sz="2000">
                <a:latin typeface="Arial" charset="0"/>
              </a:rPr>
              <a:t>Gather more data and evaluate the results</a:t>
            </a:r>
          </a:p>
          <a:p>
            <a:pPr lvl="1" eaLnBrk="1" hangingPunct="1">
              <a:buFont typeface="Times" charset="0"/>
              <a:buNone/>
            </a:pPr>
            <a:endParaRPr lang="en-US" sz="2000">
              <a:latin typeface="Arial" charset="0"/>
            </a:endParaRPr>
          </a:p>
          <a:p>
            <a:pPr lvl="1" eaLnBrk="1" hangingPunct="1">
              <a:buFont typeface="Times" charset="0"/>
              <a:buNone/>
            </a:pPr>
            <a:endParaRPr lang="en-US" sz="2000">
              <a:latin typeface="Arial" charset="0"/>
            </a:endParaRPr>
          </a:p>
          <a:p>
            <a:pPr marL="0" indent="0" eaLnBrk="1" hangingPunct="1">
              <a:buFontTx/>
              <a:buNone/>
            </a:pPr>
            <a:r>
              <a:rPr lang="en-US" sz="2000">
                <a:latin typeface="Arial" charset="0"/>
              </a:rPr>
              <a:t>Let</a:t>
            </a:r>
            <a:r>
              <a:rPr lang="ja-JP" altLang="en-US" sz="2000">
                <a:latin typeface="Arial" charset="0"/>
              </a:rPr>
              <a:t>’</a:t>
            </a:r>
            <a:r>
              <a:rPr lang="en-US" sz="2000">
                <a:latin typeface="Arial" charset="0"/>
              </a:rPr>
              <a:t>s apply these steps to improving planning performance…</a:t>
            </a:r>
          </a:p>
        </p:txBody>
      </p:sp>
      <p:pic>
        <p:nvPicPr>
          <p:cNvPr id="6148" name="Picture 11" descr="\\ns01\install\Office\ClipMedia\disk2\FILES\PFILES\MSOFFICE\MEDIA\CNTCD1\ClipArt1\j007862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9450" y="1123950"/>
            <a:ext cx="3147483" cy="29467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488451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Characterize Current Planning Performance</a:t>
            </a:r>
            <a:endParaRPr lang="en-US"/>
          </a:p>
        </p:txBody>
      </p:sp>
      <p:sp>
        <p:nvSpPr>
          <p:cNvPr id="7171" name="Rectangle 3"/>
          <p:cNvSpPr>
            <a:spLocks noGrp="1" noChangeArrowheads="1"/>
          </p:cNvSpPr>
          <p:nvPr>
            <p:ph idx="1"/>
          </p:nvPr>
        </p:nvSpPr>
        <p:spPr/>
        <p:txBody>
          <a:bodyPr/>
          <a:lstStyle/>
          <a:p>
            <a:r>
              <a:rPr lang="en-US" dirty="0" smtClean="0"/>
              <a:t>Characterizing the current performance means to measure your performance and set baselines against which improvements will </a:t>
            </a:r>
            <a:br>
              <a:rPr lang="en-US" dirty="0" smtClean="0"/>
            </a:br>
            <a:r>
              <a:rPr lang="en-US" dirty="0" smtClean="0"/>
              <a:t>be made.</a:t>
            </a:r>
          </a:p>
          <a:p>
            <a:r>
              <a:rPr lang="en-US" dirty="0" smtClean="0"/>
              <a:t>In understanding the current performance with respect to planning address questions such as:</a:t>
            </a:r>
          </a:p>
          <a:p>
            <a:pPr lvl="1"/>
            <a:r>
              <a:rPr lang="en-US" dirty="0" smtClean="0"/>
              <a:t>Am I meeting my commitments?  If not, why not?</a:t>
            </a:r>
          </a:p>
          <a:p>
            <a:pPr lvl="1"/>
            <a:r>
              <a:rPr lang="en-US" dirty="0" smtClean="0"/>
              <a:t>Am I missing commitments because:</a:t>
            </a:r>
          </a:p>
          <a:p>
            <a:pPr lvl="2"/>
            <a:r>
              <a:rPr lang="en-US" dirty="0" smtClean="0"/>
              <a:t>I have over or underestimated the work?</a:t>
            </a:r>
          </a:p>
          <a:p>
            <a:pPr lvl="2"/>
            <a:r>
              <a:rPr lang="en-US" dirty="0" smtClean="0"/>
              <a:t>My plan does not reflect the actual work I am doing?</a:t>
            </a:r>
          </a:p>
          <a:p>
            <a:pPr lvl="2"/>
            <a:r>
              <a:rPr lang="en-US" dirty="0" smtClean="0"/>
              <a:t>I am planning my work at too granular a level of detail or not with enough granularity?</a:t>
            </a:r>
          </a:p>
          <a:p>
            <a:pPr lvl="2"/>
            <a:r>
              <a:rPr lang="en-US" dirty="0" smtClean="0"/>
              <a:t>I have a tendency to add or miss entire parts of the product?</a:t>
            </a:r>
          </a:p>
          <a:p>
            <a:pPr lvl="2"/>
            <a:r>
              <a:rPr lang="en-US" dirty="0" smtClean="0"/>
              <a:t>I have a tendency to misjudge the relative size of parts?</a:t>
            </a:r>
            <a:endParaRPr lang="en-US" dirty="0"/>
          </a:p>
        </p:txBody>
      </p:sp>
    </p:spTree>
    <p:extLst>
      <p:ext uri="{BB962C8B-B14F-4D97-AF65-F5344CB8AC3E}">
        <p14:creationId xmlns:p14="http://schemas.microsoft.com/office/powerpoint/2010/main" val="24116033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pPr eaLnBrk="1" hangingPunct="1"/>
            <a:r>
              <a:rPr lang="en-US">
                <a:latin typeface="Arial" charset="0"/>
              </a:rPr>
              <a:t>Analyze Current Planning Performance</a:t>
            </a:r>
          </a:p>
        </p:txBody>
      </p:sp>
      <p:sp>
        <p:nvSpPr>
          <p:cNvPr id="8195" name="Rectangle 3"/>
          <p:cNvSpPr>
            <a:spLocks noGrp="1" noChangeArrowheads="1"/>
          </p:cNvSpPr>
          <p:nvPr>
            <p:ph idx="1"/>
          </p:nvPr>
        </p:nvSpPr>
        <p:spPr/>
        <p:txBody>
          <a:bodyPr/>
          <a:lstStyle/>
          <a:p>
            <a:pPr marL="0" indent="0" eaLnBrk="1" hangingPunct="1">
              <a:buFontTx/>
              <a:buNone/>
            </a:pPr>
            <a:r>
              <a:rPr lang="en-US">
                <a:latin typeface="Arial" charset="0"/>
              </a:rPr>
              <a:t>To understand current effort estimating performance the following questions must be answered.</a:t>
            </a:r>
          </a:p>
          <a:p>
            <a:pPr lvl="1" eaLnBrk="1" hangingPunct="1"/>
            <a:r>
              <a:rPr lang="en-US">
                <a:latin typeface="Arial" charset="0"/>
              </a:rPr>
              <a:t>How stable was the productivity (for example LOC/Hour)?</a:t>
            </a:r>
          </a:p>
          <a:p>
            <a:pPr lvl="1" eaLnBrk="1" hangingPunct="1"/>
            <a:r>
              <a:rPr lang="en-US">
                <a:latin typeface="Arial" charset="0"/>
              </a:rPr>
              <a:t>If there was significant variance in productivity, what were the contributing factors?</a:t>
            </a:r>
          </a:p>
          <a:p>
            <a:pPr lvl="1" eaLnBrk="1" hangingPunct="1">
              <a:spcAft>
                <a:spcPct val="70000"/>
              </a:spcAft>
            </a:pPr>
            <a:r>
              <a:rPr lang="en-US">
                <a:latin typeface="Arial" charset="0"/>
              </a:rPr>
              <a:t>How much was the accuracy of the time estimates were affected by the accuracy of the size estimates?</a:t>
            </a:r>
          </a:p>
          <a:p>
            <a:pPr lvl="2" eaLnBrk="1" hangingPunct="1"/>
            <a:r>
              <a:rPr lang="en-US">
                <a:latin typeface="Arial" charset="0"/>
              </a:rPr>
              <a:t>Are the over and under estimates balanced?</a:t>
            </a:r>
          </a:p>
          <a:p>
            <a:pPr lvl="2" eaLnBrk="1" hangingPunct="1"/>
            <a:r>
              <a:rPr lang="en-US">
                <a:latin typeface="Arial" charset="0"/>
              </a:rPr>
              <a:t>What were the contributing factors to misestimates?</a:t>
            </a:r>
          </a:p>
          <a:p>
            <a:pPr lvl="2" eaLnBrk="1" hangingPunct="1"/>
            <a:r>
              <a:rPr lang="en-US">
                <a:latin typeface="Arial" charset="0"/>
              </a:rPr>
              <a:t>According to past performance, how likely is it that the next size actual will be within 10% of the size estimate?</a:t>
            </a:r>
          </a:p>
          <a:p>
            <a:pPr marL="0" indent="0" eaLnBrk="1" hangingPunct="1">
              <a:buFontTx/>
              <a:buNone/>
            </a:pPr>
            <a:r>
              <a:rPr lang="en-US">
                <a:solidFill>
                  <a:srgbClr val="0070C0"/>
                </a:solidFill>
                <a:latin typeface="Arial" charset="0"/>
              </a:rPr>
              <a:t>Let</a:t>
            </a:r>
            <a:r>
              <a:rPr lang="ja-JP" altLang="en-US">
                <a:solidFill>
                  <a:srgbClr val="0070C0"/>
                </a:solidFill>
                <a:latin typeface="Arial" charset="0"/>
              </a:rPr>
              <a:t>’</a:t>
            </a:r>
            <a:r>
              <a:rPr lang="en-US">
                <a:solidFill>
                  <a:srgbClr val="0070C0"/>
                </a:solidFill>
                <a:latin typeface="Arial" charset="0"/>
              </a:rPr>
              <a:t>s look at a student</a:t>
            </a:r>
            <a:r>
              <a:rPr lang="ja-JP" altLang="en-US">
                <a:solidFill>
                  <a:srgbClr val="0070C0"/>
                </a:solidFill>
                <a:latin typeface="Arial" charset="0"/>
              </a:rPr>
              <a:t>’</a:t>
            </a:r>
            <a:r>
              <a:rPr lang="en-US">
                <a:solidFill>
                  <a:srgbClr val="0070C0"/>
                </a:solidFill>
                <a:latin typeface="Arial" charset="0"/>
              </a:rPr>
              <a:t>s data!</a:t>
            </a:r>
          </a:p>
        </p:txBody>
      </p:sp>
    </p:spTree>
    <p:extLst>
      <p:ext uri="{BB962C8B-B14F-4D97-AF65-F5344CB8AC3E}">
        <p14:creationId xmlns:p14="http://schemas.microsoft.com/office/powerpoint/2010/main" val="26083947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230" name="Group 38"/>
          <p:cNvGraphicFramePr>
            <a:graphicFrameLocks noGrp="1"/>
          </p:cNvGraphicFramePr>
          <p:nvPr>
            <p:extLst>
              <p:ext uri="{D42A27DB-BD31-4B8C-83A1-F6EECF244321}">
                <p14:modId xmlns:p14="http://schemas.microsoft.com/office/powerpoint/2010/main" val="559049486"/>
              </p:ext>
            </p:extLst>
          </p:nvPr>
        </p:nvGraphicFramePr>
        <p:xfrm>
          <a:off x="388938" y="615950"/>
          <a:ext cx="8323262" cy="5604159"/>
        </p:xfrm>
        <a:graphic>
          <a:graphicData uri="http://schemas.openxmlformats.org/drawingml/2006/table">
            <a:tbl>
              <a:tblPr/>
              <a:tblGrid>
                <a:gridCol w="2377043"/>
                <a:gridCol w="5946219"/>
              </a:tblGrid>
              <a:tr h="24599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Arial" charset="0"/>
                          <a:ea typeface="ＭＳ Ｐゴシック" pitchFamily="1" charset="-128"/>
                        </a:rPr>
                        <a:t>Assignment - Process</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Arial" charset="0"/>
                          <a:ea typeface="ＭＳ Ｐゴシック" pitchFamily="1" charset="-128"/>
                        </a:rPr>
                        <a:t>Process Addition</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r>
              <a:tr h="24599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charset="0"/>
                          <a:ea typeface="ＭＳ Ｐゴシック" pitchFamily="1" charset="-128"/>
                        </a:rPr>
                        <a:t>Program 1 - PSP 0.0</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charset="0"/>
                        <a:ea typeface="ＭＳ Ｐゴシック" pitchFamily="1" charset="-128"/>
                      </a:endParaRP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r>
              <a:tr h="73797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charset="0"/>
                          <a:ea typeface="ＭＳ Ｐゴシック" pitchFamily="1" charset="-128"/>
                        </a:rPr>
                        <a:t>Program 2 - PSP 0.1</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rgbClr val="000000"/>
                          </a:solidFill>
                          <a:effectLst/>
                          <a:latin typeface="Arial" charset="0"/>
                          <a:ea typeface="ＭＳ Ｐゴシック" pitchFamily="1" charset="-128"/>
                        </a:rPr>
                        <a:t>estimating and reporting software size</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distributing development time over planned project phases</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using a size counting and coding standard</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recording process </a:t>
                      </a:r>
                      <a:r>
                        <a:rPr kumimoji="0" lang="en-US" sz="1000" b="0" i="0" u="none" strike="noStrike" cap="none" normalizeH="0" baseline="0" dirty="0" smtClean="0">
                          <a:ln>
                            <a:noFill/>
                          </a:ln>
                          <a:solidFill>
                            <a:srgbClr val="000000"/>
                          </a:solidFill>
                          <a:effectLst/>
                          <a:latin typeface="Arial" charset="0"/>
                          <a:ea typeface="ＭＳ Ｐゴシック" pitchFamily="1" charset="-128"/>
                        </a:rPr>
                        <a:t>problems and improvement ideas</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r>
              <a:tr h="122996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charset="0"/>
                          <a:ea typeface="ＭＳ Ｐゴシック" pitchFamily="1" charset="-128"/>
                        </a:rPr>
                        <a:t>Program 3 - PSP 1.0</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PROBE size estimating method and size estimating template</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test report template</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project plan summary additions</a:t>
                      </a:r>
                    </a:p>
                    <a:p>
                      <a:pPr marL="569913" marR="0" lvl="2"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Summary section was added with plan, actual, and to-date productivity.</a:t>
                      </a:r>
                    </a:p>
                    <a:p>
                      <a:pPr marL="569913" marR="0" lvl="2"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Program Size summary includes planned size for all size accounting types.</a:t>
                      </a:r>
                    </a:p>
                    <a:p>
                      <a:pPr marL="569913" marR="0" lvl="2"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All values except the Total Size under Actual in the Program Size Summary are calculated.</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r>
              <a:tr h="9019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charset="0"/>
                          <a:ea typeface="ＭＳ Ｐゴシック" pitchFamily="1" charset="-128"/>
                        </a:rPr>
                        <a:t>Program 4 - PSP 1.1</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task planning template</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schedule planning template</a:t>
                      </a:r>
                    </a:p>
                    <a:p>
                      <a:pPr marL="569913" marR="0" lvl="1"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These are typically used for projects that take several days or weeks, which are not required for the PSP exercises.</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The project plan summary was expanded to include basic process statistics.</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r>
              <a:tr h="139395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charset="0"/>
                          <a:ea typeface="ＭＳ Ｐゴシック" pitchFamily="1" charset="-128"/>
                        </a:rPr>
                        <a:t>Program 5 - PSP 2.0</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design and code reviews</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design review checklist</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code review checklist</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quality planning</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project plan summary additions</a:t>
                      </a:r>
                    </a:p>
                    <a:p>
                      <a:pPr marL="569913" marR="0" lvl="1"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additional summary metrics</a:t>
                      </a:r>
                    </a:p>
                    <a:p>
                      <a:pPr marL="569913" marR="0" lvl="1"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design and code review phases</a:t>
                      </a:r>
                    </a:p>
                    <a:p>
                      <a:pPr marL="569913" marR="0" lvl="1"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defect planning</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r>
              <a:tr h="57398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charset="0"/>
                          <a:ea typeface="ＭＳ Ｐゴシック" pitchFamily="1" charset="-128"/>
                        </a:rPr>
                        <a:t>Program 6 - PSP 2.1</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PSP2.1 design review script</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PSP2.1 design review checklist</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kern="1200" cap="none" normalizeH="0" baseline="0" dirty="0" smtClean="0">
                          <a:ln>
                            <a:noFill/>
                          </a:ln>
                          <a:solidFill>
                            <a:srgbClr val="000000"/>
                          </a:solidFill>
                          <a:effectLst/>
                          <a:latin typeface="Arial" charset="0"/>
                          <a:ea typeface="ＭＳ Ｐゴシック" pitchFamily="1" charset="-128"/>
                          <a:cs typeface="+mn-cs"/>
                        </a:rPr>
                        <a:t>design specification templates</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r>
              <a:tr h="24599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ea typeface="ＭＳ Ｐゴシック" pitchFamily="1" charset="-128"/>
                        </a:rPr>
                        <a:t>Program 7 &amp; 8 - PSP 2.1</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charset="0"/>
                          <a:ea typeface="ＭＳ Ｐゴシック" pitchFamily="1" charset="-128"/>
                        </a:rPr>
                        <a:t>None</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38969160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a:bodyPr>
          <a:lstStyle/>
          <a:p>
            <a:pPr eaLnBrk="1" hangingPunct="1"/>
            <a:r>
              <a:rPr lang="en-US">
                <a:latin typeface="Arial" charset="0"/>
              </a:rPr>
              <a:t>Student</a:t>
            </a:r>
            <a:r>
              <a:rPr lang="ja-JP" altLang="en-US">
                <a:latin typeface="Arial" charset="0"/>
              </a:rPr>
              <a:t>’</a:t>
            </a:r>
            <a:r>
              <a:rPr lang="en-US">
                <a:latin typeface="Arial" charset="0"/>
              </a:rPr>
              <a:t>s Productivity</a:t>
            </a:r>
          </a:p>
        </p:txBody>
      </p:sp>
      <p:sp>
        <p:nvSpPr>
          <p:cNvPr id="2" name="Content Placeholder 1"/>
          <p:cNvSpPr>
            <a:spLocks noGrp="1"/>
          </p:cNvSpPr>
          <p:nvPr>
            <p:ph sz="half" idx="1"/>
          </p:nvPr>
        </p:nvSpPr>
        <p:spPr/>
        <p:txBody>
          <a:bodyPr/>
          <a:lstStyle/>
          <a:p>
            <a:pPr>
              <a:spcBef>
                <a:spcPts val="1200"/>
              </a:spcBef>
              <a:spcAft>
                <a:spcPct val="0"/>
              </a:spcAft>
            </a:pPr>
            <a:r>
              <a:rPr lang="en-US" dirty="0">
                <a:latin typeface="Arial" charset="0"/>
              </a:rPr>
              <a:t>How stable was the productivity?</a:t>
            </a:r>
          </a:p>
          <a:p>
            <a:pPr>
              <a:spcBef>
                <a:spcPts val="1200"/>
              </a:spcBef>
              <a:spcAft>
                <a:spcPct val="0"/>
              </a:spcAft>
            </a:pPr>
            <a:endParaRPr lang="en-US" dirty="0">
              <a:latin typeface="Arial" charset="0"/>
            </a:endParaRPr>
          </a:p>
          <a:p>
            <a:pPr>
              <a:spcBef>
                <a:spcPts val="1200"/>
              </a:spcBef>
              <a:spcAft>
                <a:spcPct val="0"/>
              </a:spcAft>
            </a:pPr>
            <a:r>
              <a:rPr lang="en-US" dirty="0">
                <a:latin typeface="Arial" charset="0"/>
              </a:rPr>
              <a:t>If there was significant variance </a:t>
            </a:r>
            <a:r>
              <a:rPr lang="en-US" dirty="0" smtClean="0">
                <a:latin typeface="Arial" charset="0"/>
              </a:rPr>
              <a:t/>
            </a:r>
            <a:br>
              <a:rPr lang="en-US" dirty="0" smtClean="0">
                <a:latin typeface="Arial" charset="0"/>
              </a:rPr>
            </a:br>
            <a:r>
              <a:rPr lang="en-US" dirty="0" smtClean="0">
                <a:latin typeface="Arial" charset="0"/>
              </a:rPr>
              <a:t>in </a:t>
            </a:r>
            <a:r>
              <a:rPr lang="en-US" dirty="0">
                <a:latin typeface="Arial" charset="0"/>
              </a:rPr>
              <a:t>productivity, what were the contributing factors?</a:t>
            </a:r>
          </a:p>
          <a:p>
            <a:endParaRPr lang="en-US" dirty="0"/>
          </a:p>
        </p:txBody>
      </p:sp>
      <p:pic>
        <p:nvPicPr>
          <p:cNvPr id="1024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1"/>
            <a:ext cx="5444595" cy="51126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spTree>
    <p:extLst>
      <p:ext uri="{BB962C8B-B14F-4D97-AF65-F5344CB8AC3E}">
        <p14:creationId xmlns:p14="http://schemas.microsoft.com/office/powerpoint/2010/main" val="3957979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91</TotalTime>
  <Words>1863</Words>
  <Application>Microsoft Office PowerPoint</Application>
  <PresentationFormat>On-screen Show (4:3)</PresentationFormat>
  <Paragraphs>193</Paragraphs>
  <Slides>26</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MS PGothic</vt:lpstr>
      <vt:lpstr>Arial</vt:lpstr>
      <vt:lpstr>Calibri</vt:lpstr>
      <vt:lpstr>Times</vt:lpstr>
      <vt:lpstr>PSP Template</vt:lpstr>
      <vt:lpstr>PSP Advanced Understanding and Improving  Planning Performance </vt:lpstr>
      <vt:lpstr>PowerPoint Presentation</vt:lpstr>
      <vt:lpstr>Lecture Topics</vt:lpstr>
      <vt:lpstr>Improving Performance</vt:lpstr>
      <vt:lpstr>Performance Improvement Steps</vt:lpstr>
      <vt:lpstr>Characterize Current Planning Performance</vt:lpstr>
      <vt:lpstr>Analyze Current Planning Performance</vt:lpstr>
      <vt:lpstr>PowerPoint Presentation</vt:lpstr>
      <vt:lpstr>Student’s Productivity</vt:lpstr>
      <vt:lpstr>Have I Over or Underestimated the Time?</vt:lpstr>
      <vt:lpstr>Have I Over or Underestimated the Size? - 1</vt:lpstr>
      <vt:lpstr>Have I Over or Underestimated the Size? - 2</vt:lpstr>
      <vt:lpstr>Set Effort and Size Estimating Goals</vt:lpstr>
      <vt:lpstr>Student Goals</vt:lpstr>
      <vt:lpstr>Student PIPs</vt:lpstr>
      <vt:lpstr>Student’s New Estimating Goal</vt:lpstr>
      <vt:lpstr>Gather More Data and Evaluate the Results</vt:lpstr>
      <vt:lpstr>Other Factors in Estimating Problems</vt:lpstr>
      <vt:lpstr>How Do You Bring Planning Discipline to a Team?</vt:lpstr>
      <vt:lpstr>Planning Manager Goals</vt:lpstr>
      <vt:lpstr>Leads the Team’s Planning </vt:lpstr>
      <vt:lpstr>Tracks Team Progress </vt:lpstr>
      <vt:lpstr>Reporting </vt:lpstr>
      <vt:lpstr>Questions to Ask as Planning Manager</vt:lpstr>
      <vt:lpstr>Messages to Remember</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23</cp:revision>
  <cp:lastPrinted>2015-11-05T19:18:24Z</cp:lastPrinted>
  <dcterms:created xsi:type="dcterms:W3CDTF">2016-03-14T18:33:10Z</dcterms:created>
  <dcterms:modified xsi:type="dcterms:W3CDTF">2018-09-06T00:14:30Z</dcterms:modified>
</cp:coreProperties>
</file>